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4"/>
  </p:notesMasterIdLst>
  <p:handoutMasterIdLst>
    <p:handoutMasterId r:id="rId35"/>
  </p:handoutMasterIdLst>
  <p:sldIdLst>
    <p:sldId id="257" r:id="rId2"/>
    <p:sldId id="258" r:id="rId3"/>
    <p:sldId id="260" r:id="rId4"/>
    <p:sldId id="259" r:id="rId5"/>
    <p:sldId id="262" r:id="rId6"/>
    <p:sldId id="269" r:id="rId7"/>
    <p:sldId id="266" r:id="rId8"/>
    <p:sldId id="267" r:id="rId9"/>
    <p:sldId id="273" r:id="rId10"/>
    <p:sldId id="299" r:id="rId11"/>
    <p:sldId id="270" r:id="rId12"/>
    <p:sldId id="300" r:id="rId13"/>
    <p:sldId id="268" r:id="rId14"/>
    <p:sldId id="302" r:id="rId15"/>
    <p:sldId id="303" r:id="rId16"/>
    <p:sldId id="319" r:id="rId17"/>
    <p:sldId id="304" r:id="rId18"/>
    <p:sldId id="301" r:id="rId19"/>
    <p:sldId id="305" r:id="rId20"/>
    <p:sldId id="306" r:id="rId21"/>
    <p:sldId id="308" r:id="rId22"/>
    <p:sldId id="307" r:id="rId23"/>
    <p:sldId id="298" r:id="rId24"/>
    <p:sldId id="309" r:id="rId25"/>
    <p:sldId id="310" r:id="rId26"/>
    <p:sldId id="311" r:id="rId27"/>
    <p:sldId id="278" r:id="rId28"/>
    <p:sldId id="313" r:id="rId29"/>
    <p:sldId id="318" r:id="rId30"/>
    <p:sldId id="275" r:id="rId31"/>
    <p:sldId id="296" r:id="rId32"/>
    <p:sldId id="316"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cia  Siani"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71978" autoAdjust="0"/>
  </p:normalViewPr>
  <p:slideViewPr>
    <p:cSldViewPr>
      <p:cViewPr varScale="1">
        <p:scale>
          <a:sx n="52" d="100"/>
          <a:sy n="52" d="100"/>
        </p:scale>
        <p:origin x="-18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6142592-4E97-4FB1-9CAE-7110B631C772}" type="datetimeFigureOut">
              <a:rPr lang="en-US" smtClean="0"/>
              <a:pPr/>
              <a:t>10/30/2015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3B53857-F93A-4196-9EB7-8E628231DB39}" type="slidenum">
              <a:rPr lang="en-US" smtClean="0"/>
              <a:pPr/>
              <a:t>‹#›</a:t>
            </a:fld>
            <a:endParaRPr lang="en-US"/>
          </a:p>
        </p:txBody>
      </p:sp>
    </p:spTree>
    <p:extLst>
      <p:ext uri="{BB962C8B-B14F-4D97-AF65-F5344CB8AC3E}">
        <p14:creationId xmlns:p14="http://schemas.microsoft.com/office/powerpoint/2010/main" val="3084742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D79BC47-21CA-4E7B-8B76-F3BBEE3A93A8}" type="datetimeFigureOut">
              <a:rPr lang="en-US" smtClean="0"/>
              <a:pPr/>
              <a:t>10/30/2015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2C88EA-A5BC-433E-B27D-77ABA91492EC}" type="slidenum">
              <a:rPr lang="en-US" smtClean="0"/>
              <a:pPr/>
              <a:t>‹#›</a:t>
            </a:fld>
            <a:endParaRPr lang="en-US"/>
          </a:p>
        </p:txBody>
      </p:sp>
    </p:spTree>
    <p:extLst>
      <p:ext uri="{BB962C8B-B14F-4D97-AF65-F5344CB8AC3E}">
        <p14:creationId xmlns:p14="http://schemas.microsoft.com/office/powerpoint/2010/main" val="289840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heppardhealthlaw.com/" TargetMode="External"/><Relationship Id="rId7" Type="http://schemas.openxmlformats.org/officeDocument/2006/relationships/hyperlink" Target="http://www.sheppardmullin.com/ltarantello"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sheppardmullin.com/lmitchel" TargetMode="External"/><Relationship Id="rId5" Type="http://schemas.openxmlformats.org/officeDocument/2006/relationships/hyperlink" Target="http://www.sheppardmullin.com/eklein" TargetMode="External"/><Relationship Id="rId4" Type="http://schemas.openxmlformats.org/officeDocument/2006/relationships/hyperlink" Target="http://www.sheppardhealthlaw.com/articles/affordable-care-act-aca/"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ommonwealthfund.org/publications/fund-reports/2007/may/mirror--mirror-on-the-wall--an-international-update-on-the-comparative-performance-of-american-healt"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commonwealthfund.org/publications/fund-reports/2004/jan/mirror--mirror-on-the-wall--looking-at-the-quality-of-american-health-care-through-the-patients-lens" TargetMode="External"/><Relationship Id="rId4" Type="http://schemas.openxmlformats.org/officeDocument/2006/relationships/hyperlink" Target="http://www.commonwealthfund.org/publications/fund-reports/2006/apr/mirror--mirror-on-the-wall--an-update-on-the-quality-of-american-health-care-through-the-patients-l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Estimated 3-6</a:t>
            </a:r>
            <a:r>
              <a:rPr lang="en-US" baseline="0" dirty="0" smtClean="0"/>
              <a:t> million</a:t>
            </a:r>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Animation</a:t>
            </a:r>
            <a:r>
              <a:rPr lang="en-US" baseline="0" dirty="0" smtClean="0"/>
              <a:t> ! For </a:t>
            </a:r>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Animation</a:t>
            </a:r>
          </a:p>
          <a:p>
            <a:r>
              <a:rPr lang="en-US" dirty="0" smtClean="0"/>
              <a:t>Preventive benefits slides</a:t>
            </a:r>
          </a:p>
          <a:p>
            <a:pPr lvl="0"/>
            <a:r>
              <a:rPr lang="en-US" dirty="0" smtClean="0"/>
              <a:t>These groups make recommendations on evidence-based preventive services</a:t>
            </a:r>
          </a:p>
          <a:p>
            <a:pPr lvl="1"/>
            <a:r>
              <a:rPr lang="en-US" dirty="0" smtClean="0"/>
              <a:t>-US </a:t>
            </a:r>
            <a:r>
              <a:rPr lang="en-US" dirty="0" err="1" smtClean="0"/>
              <a:t>PREventive</a:t>
            </a:r>
            <a:r>
              <a:rPr lang="en-US" dirty="0" smtClean="0"/>
              <a:t> Services Task Force</a:t>
            </a:r>
          </a:p>
          <a:p>
            <a:pPr lvl="1"/>
            <a:r>
              <a:rPr lang="en-US" dirty="0" smtClean="0"/>
              <a:t>-CDC Advisory Committee on </a:t>
            </a:r>
            <a:r>
              <a:rPr lang="en-US" dirty="0" err="1" smtClean="0"/>
              <a:t>Immunizatins</a:t>
            </a:r>
            <a:endParaRPr lang="en-US" dirty="0" smtClean="0"/>
          </a:p>
          <a:p>
            <a:pPr lvl="1"/>
            <a:r>
              <a:rPr lang="en-US" dirty="0" smtClean="0"/>
              <a:t>-Health Resources and Services </a:t>
            </a:r>
            <a:r>
              <a:rPr lang="en-US" dirty="0" err="1" smtClean="0"/>
              <a:t>Administraiton’s</a:t>
            </a:r>
            <a:r>
              <a:rPr lang="en-US" dirty="0" smtClean="0"/>
              <a:t> Bright Future</a:t>
            </a:r>
          </a:p>
          <a:p>
            <a:pPr lvl="1"/>
            <a:r>
              <a:rPr lang="en-US" dirty="0" smtClean="0"/>
              <a:t>-Institutes of Medicine  </a:t>
            </a:r>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buFont typeface="Arial" pitchFamily="34" charset="0"/>
              <a:buChar char="•"/>
            </a:pPr>
            <a:r>
              <a:rPr lang="en-US" dirty="0" smtClean="0"/>
              <a:t>More than half of Americans suffer from chronic diseases, such as type 2 diabetes and heart disease.  Two thirds of Americans are currently obese or overweight and nearly 20 percent of Americans smoke.  Obesity costs the country $147 billion and tobacco use $96 billion in direct healthcare costs each year.</a:t>
            </a:r>
          </a:p>
          <a:p>
            <a:pPr defTabSz="931774">
              <a:buFont typeface="Arial" pitchFamily="34" charset="0"/>
              <a:buChar char="•"/>
            </a:pPr>
            <a:r>
              <a:rPr lang="en-US" dirty="0" smtClean="0"/>
              <a:t>I mentioned earlier that the US spends about 2.6 trillion a year on health care, about 75% of that goes towards treating chronic, often </a:t>
            </a:r>
            <a:r>
              <a:rPr lang="en-US" dirty="0" err="1" smtClean="0"/>
              <a:t>avodiable</a:t>
            </a:r>
            <a:r>
              <a:rPr lang="en-US" dirty="0" smtClean="0"/>
              <a:t> diseases, such as type 2 diabetes and lung cancer.</a:t>
            </a:r>
          </a:p>
          <a:p>
            <a:pPr defTabSz="931774">
              <a:buFont typeface="Arial" pitchFamily="34" charset="0"/>
              <a:buChar char="•"/>
            </a:pPr>
            <a:endParaRPr lang="en-US" dirty="0" smtClean="0"/>
          </a:p>
          <a:p>
            <a:pPr defTabSz="931774">
              <a:buFont typeface="Arial" pitchFamily="34" charset="0"/>
              <a:buChar char="•"/>
            </a:pPr>
            <a:r>
              <a:rPr lang="en-US" dirty="0" smtClean="0"/>
              <a:t>The Affordable Care Act (ACA), for the first time in the nation’s history, created a dedicated fund for prevention.  (supposed to be $14.5 billion over 10 years)</a:t>
            </a:r>
          </a:p>
          <a:p>
            <a:pPr defTabSz="931774">
              <a:buFont typeface="Arial" pitchFamily="34" charset="0"/>
              <a:buChar char="•"/>
            </a:pPr>
            <a:endParaRPr lang="en-US" dirty="0" smtClean="0"/>
          </a:p>
          <a:p>
            <a:pPr defTabSz="931774">
              <a:buFont typeface="Arial" pitchFamily="34" charset="0"/>
              <a:buChar char="•"/>
            </a:pPr>
            <a:r>
              <a:rPr lang="en-US" dirty="0" smtClean="0"/>
              <a:t>local health departments and organizations that deal with smoking, obesity, diabetes, heart disease and stroke, immunization, suicide prevention, early cancer detection and other issues.</a:t>
            </a:r>
          </a:p>
          <a:p>
            <a:pPr defTabSz="931774">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buFont typeface="Arial" pitchFamily="34" charset="0"/>
              <a:buChar char="•"/>
            </a:pPr>
            <a:r>
              <a:rPr lang="en-US" dirty="0" smtClean="0"/>
              <a:t>Around the world, evidence suggests that strong primary care systems lead to better health outcomes at lower cost</a:t>
            </a:r>
          </a:p>
          <a:p>
            <a:pPr defTabSz="931774">
              <a:buFont typeface="Arial" pitchFamily="34" charset="0"/>
              <a:buChar char="•"/>
            </a:pPr>
            <a:r>
              <a:rPr lang="en-US" dirty="0" smtClean="0"/>
              <a:t> The affordable care act includes many provisions designed to increase access to primary care, in both system delivery and workforce supports. We’re first going to talk about system delivery.</a:t>
            </a:r>
          </a:p>
          <a:p>
            <a:pPr defTabSz="931774">
              <a:buFont typeface="Arial" pitchFamily="34" charset="0"/>
              <a:buChar char="•"/>
            </a:pPr>
            <a:r>
              <a:rPr lang="en-US" dirty="0" smtClean="0"/>
              <a:t> The ACA promotes the Patient Centered Medical Home model. </a:t>
            </a:r>
          </a:p>
          <a:p>
            <a:pPr marL="465887" lvl="1" defTabSz="931774">
              <a:buFont typeface="Arial" pitchFamily="34" charset="0"/>
              <a:buChar char="•"/>
            </a:pPr>
            <a:r>
              <a:rPr lang="en-US" dirty="0" smtClean="0"/>
              <a:t>Can anyone describe what a patient medical home for me?</a:t>
            </a:r>
          </a:p>
          <a:p>
            <a:pPr marL="465887" lvl="1" defTabSz="931774">
              <a:buFont typeface="Arial" pitchFamily="34" charset="0"/>
              <a:buChar char="•"/>
            </a:pPr>
            <a:r>
              <a:rPr lang="en-US" dirty="0" smtClean="0"/>
              <a:t>Generally speaking, PCMH are characterized by:</a:t>
            </a:r>
          </a:p>
          <a:p>
            <a:pPr marL="931774" lvl="2" defTabSz="931774">
              <a:buFont typeface="Arial" pitchFamily="34" charset="0"/>
              <a:buChar char="•"/>
            </a:pPr>
            <a:r>
              <a:rPr lang="en-US" dirty="0" smtClean="0"/>
              <a:t>Prompt access to medical care</a:t>
            </a:r>
          </a:p>
          <a:p>
            <a:pPr marL="931774" lvl="2" defTabSz="931774">
              <a:buFont typeface="Arial" pitchFamily="34" charset="0"/>
              <a:buChar char="•"/>
            </a:pPr>
            <a:r>
              <a:rPr lang="en-US" dirty="0" smtClean="0"/>
              <a:t>Emphasis on relationship with primary care provider</a:t>
            </a:r>
          </a:p>
          <a:p>
            <a:pPr marL="931774" lvl="2" defTabSz="931774">
              <a:buFont typeface="Arial" pitchFamily="34" charset="0"/>
              <a:buChar char="•"/>
            </a:pPr>
            <a:r>
              <a:rPr lang="en-US" dirty="0" smtClean="0"/>
              <a:t>Adoption of </a:t>
            </a:r>
            <a:r>
              <a:rPr lang="en-US" dirty="0" err="1" smtClean="0"/>
              <a:t>heallth</a:t>
            </a:r>
            <a:r>
              <a:rPr lang="en-US" dirty="0" smtClean="0"/>
              <a:t> information technology to improve coordination of care</a:t>
            </a:r>
          </a:p>
          <a:p>
            <a:pPr defTabSz="931774">
              <a:buFont typeface="Arial" pitchFamily="34" charset="0"/>
              <a:buChar char="•"/>
            </a:pPr>
            <a:r>
              <a:rPr lang="en-US" dirty="0" smtClean="0"/>
              <a:t>Specifically, the Affordable Care Act promotes PCMH model by </a:t>
            </a:r>
          </a:p>
          <a:p>
            <a:pPr defTabSz="931774"/>
            <a:r>
              <a:rPr lang="en-US" dirty="0" smtClean="0"/>
              <a:t> 1) Increasing Medicaid reimbursements for states that create health homes</a:t>
            </a:r>
          </a:p>
          <a:p>
            <a:pPr defTabSz="931774"/>
            <a:r>
              <a:rPr lang="en-US" dirty="0" smtClean="0"/>
              <a:t>2) Allowing the Secretary of HHS to expand PCMH and other coordinate care models without acts of Congress</a:t>
            </a:r>
          </a:p>
          <a:p>
            <a:pPr defTabSz="931774"/>
            <a:endParaRPr lang="en-US" dirty="0" smtClean="0"/>
          </a:p>
          <a:p>
            <a:pPr defTabSz="931774"/>
            <a:r>
              <a:rPr lang="en-US" dirty="0" smtClean="0"/>
              <a:t>In addition to exploring new models of care, like the PCMH, in order to increase access to primary care, the ACA also attempts to expand access to primary care by bolstering Community Health Centers.</a:t>
            </a:r>
          </a:p>
          <a:p>
            <a:pPr defTabSz="931774"/>
            <a:endParaRPr lang="en-US" dirty="0" smtClean="0"/>
          </a:p>
          <a:p>
            <a:pPr defTabSz="931774"/>
            <a:r>
              <a:rPr lang="en-US" dirty="0" smtClean="0"/>
              <a:t>-Traditionally Community Health centers, also called FQHC’s FQHCs are “safety net” providers .The main purpose of the FQHC Program is to enhance the provision of primary care services in underserved urban and rural communities.</a:t>
            </a:r>
          </a:p>
          <a:p>
            <a:pPr defTabSz="931774"/>
            <a:endParaRPr lang="en-US" dirty="0" smtClean="0"/>
          </a:p>
          <a:p>
            <a:pPr defTabSz="931774"/>
            <a:r>
              <a:rPr lang="en-US" dirty="0" smtClean="0"/>
              <a:t>-The affordable Care act increases support for FQHC’s by adding new sites, provides funding for FQHC’s to expand additional services, such as behavioral health </a:t>
            </a:r>
            <a:r>
              <a:rPr lang="en-US" dirty="0" err="1" smtClean="0"/>
              <a:t>servcies</a:t>
            </a:r>
            <a:r>
              <a:rPr lang="en-US" dirty="0" smtClean="0"/>
              <a:t>, and support construction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In addition to promoting brick and mortar opportunities for consumers to seek preventive and primary care by promoting PCHMH and expanding Community Health Center Access and services, the ACA also has several provisions to develop a workforce to meet the needs of an increasingly insured population.</a:t>
            </a:r>
          </a:p>
          <a:p>
            <a:endParaRPr lang="en-US" dirty="0" smtClean="0"/>
          </a:p>
          <a:p>
            <a:r>
              <a:rPr lang="en-US" dirty="0" smtClean="0"/>
              <a:t>I printed out a fact sheet with this information because I figured this could be of particular interest to you, but quickly I wanted to highlight that:</a:t>
            </a:r>
          </a:p>
          <a:p>
            <a:pPr>
              <a:buFont typeface="Arial" pitchFamily="34" charset="0"/>
              <a:buChar char="•"/>
            </a:pPr>
            <a:r>
              <a:rPr lang="en-US" dirty="0" smtClean="0"/>
              <a:t>Investments in The National Health Service Corps –which provides scholarships and loan repayment to health care providers who commit to providing care in the communities who need them most-</a:t>
            </a:r>
            <a:r>
              <a:rPr lang="en-US" baseline="0" dirty="0" smtClean="0"/>
              <a:t> contributed to a doubling of enrollment in the program. </a:t>
            </a:r>
          </a:p>
          <a:p>
            <a:pPr>
              <a:buFont typeface="Arial" pitchFamily="34" charset="0"/>
              <a:buChar char="•"/>
            </a:pPr>
            <a:r>
              <a:rPr lang="en-US" dirty="0" smtClean="0"/>
              <a:t>  Investing</a:t>
            </a:r>
            <a:r>
              <a:rPr lang="en-US" baseline="0" dirty="0" smtClean="0"/>
              <a:t> in more primary care residencies</a:t>
            </a:r>
          </a:p>
          <a:p>
            <a:pPr>
              <a:buFont typeface="Arial" pitchFamily="34" charset="0"/>
              <a:buChar char="•"/>
            </a:pPr>
            <a:r>
              <a:rPr lang="en-US" dirty="0" smtClean="0"/>
              <a:t>2013 and 2014, Medicaid is required to reimburse primary care providers (PCPs) at parity with Medicare rates—a “bump” that is funded 100 percent by the federal government.</a:t>
            </a:r>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Animation</a:t>
            </a:r>
            <a:r>
              <a:rPr lang="en-US" baseline="0" dirty="0" smtClean="0"/>
              <a:t> ! For </a:t>
            </a:r>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The United States spends more than any other industrialized country on health care, but doesn’t have the outcomes to reflect that investment. The Affordable Care Act made significant steps in attempting to move our traditional fee-for-service health payment models to </a:t>
            </a:r>
            <a:r>
              <a:rPr lang="en-US" dirty="0" err="1" smtClean="0"/>
              <a:t>incentiving</a:t>
            </a:r>
            <a:r>
              <a:rPr lang="en-US" dirty="0" smtClean="0"/>
              <a:t> higher quality and saving by providing funding for health providers and health systems to engage in alternative payment models. Some are optional and some are mandatory. incentivize health care providers to be more cost efficient.</a:t>
            </a:r>
          </a:p>
          <a:p>
            <a:endParaRPr lang="en-US" dirty="0" smtClean="0"/>
          </a:p>
          <a:p>
            <a:r>
              <a:rPr lang="en-US" dirty="0" smtClean="0"/>
              <a:t>- For example, the Affordable Care Act established the Hospital Readmissions Reduction Program, which requires CMS to reduce payments to IPPS hospitals with excess readmissions.</a:t>
            </a:r>
          </a:p>
          <a:p>
            <a:r>
              <a:rPr lang="en-US" dirty="0" smtClean="0"/>
              <a:t>	This year, hospitals can lose as much as 3 percent of their Medicare 	payments under the program, which is overseen by the federal Centers for 	Medicare &amp; Medicaid Services (CMS). To determine each hospital’s penalty, 	CMS looked at the readmissions rates of patients who initially went into the 	hospital for one of five conditions but returned within 30 days of discharge</a:t>
            </a:r>
          </a:p>
          <a:p>
            <a:pPr fontAlgn="base"/>
            <a:r>
              <a:rPr lang="en-US" dirty="0" smtClean="0"/>
              <a:t>Bundled payment programs refer to the concept of grouping together the multiple services associated with a certain health “episode”, condition or procedure –  encompassing everything from an early breast cancer diagnosis, to a joint replacement or pacemaker implant.  In the current fee for service system, each service associated with a condition is charged separately.  In a bundled payment program, all services relating to a certain episode are grouped together from the initial tests and consultations, to the surgeries, drugs and post-op rehabilitation.  Some have referred to it as the difference between paying for a meal a la carte versus a prix fixe menu. Shaping the World of Healthcare Law</a:t>
            </a:r>
          </a:p>
          <a:p>
            <a:pPr fontAlgn="base"/>
            <a:r>
              <a:rPr lang="en-US" b="1" dirty="0" smtClean="0">
                <a:hlinkClick r:id="rId3"/>
              </a:rPr>
              <a:t>Home</a:t>
            </a:r>
            <a:r>
              <a:rPr lang="en-US" b="1" dirty="0" smtClean="0"/>
              <a:t> &gt; </a:t>
            </a:r>
            <a:r>
              <a:rPr lang="en-US" b="1" dirty="0" smtClean="0">
                <a:hlinkClick r:id="rId4"/>
              </a:rPr>
              <a:t>Affordable Care Act (ACA)</a:t>
            </a:r>
            <a:r>
              <a:rPr lang="en-US" b="1" dirty="0" smtClean="0"/>
              <a:t> &gt; Bundled Payments under the Affordable Care Act Continue to Gain Influence</a:t>
            </a:r>
          </a:p>
          <a:p>
            <a:pPr fontAlgn="base"/>
            <a:r>
              <a:rPr lang="en-US" b="1" dirty="0" smtClean="0"/>
              <a:t>Bundled Payments under the Affordable Care Act Continue to Gain Influence</a:t>
            </a:r>
          </a:p>
          <a:p>
            <a:pPr fontAlgn="base"/>
            <a:r>
              <a:rPr lang="en-US" b="1" dirty="0" smtClean="0"/>
              <a:t>By </a:t>
            </a:r>
            <a:r>
              <a:rPr lang="en-US" b="1" dirty="0" smtClean="0">
                <a:hlinkClick r:id="rId5" tooltip="Visit Eric Klein’s website"/>
              </a:rPr>
              <a:t>Eric Klein</a:t>
            </a:r>
            <a:r>
              <a:rPr lang="en-US" b="1" dirty="0" smtClean="0"/>
              <a:t>, </a:t>
            </a:r>
            <a:r>
              <a:rPr lang="en-US" b="1" dirty="0" err="1" smtClean="0">
                <a:hlinkClick r:id="rId6" tooltip="Visit Lynsey Mitchel’s website"/>
              </a:rPr>
              <a:t>Lynsey</a:t>
            </a:r>
            <a:r>
              <a:rPr lang="en-US" b="1" dirty="0" smtClean="0">
                <a:hlinkClick r:id="rId6" tooltip="Visit Lynsey Mitchel’s website"/>
              </a:rPr>
              <a:t> </a:t>
            </a:r>
            <a:r>
              <a:rPr lang="en-US" b="1" dirty="0" err="1" smtClean="0">
                <a:hlinkClick r:id="rId6" tooltip="Visit Lynsey Mitchel’s website"/>
              </a:rPr>
              <a:t>Mitchel</a:t>
            </a:r>
            <a:r>
              <a:rPr lang="en-US" b="1" dirty="0" smtClean="0"/>
              <a:t> and </a:t>
            </a:r>
            <a:r>
              <a:rPr lang="en-US" b="1" dirty="0" smtClean="0">
                <a:hlinkClick r:id="rId7" tooltip="Visit Lauren Lee Tarantello’s website"/>
              </a:rPr>
              <a:t>Lauren Lee </a:t>
            </a:r>
            <a:r>
              <a:rPr lang="en-US" b="1" dirty="0" err="1" smtClean="0">
                <a:hlinkClick r:id="rId7" tooltip="Visit Lauren Lee Tarantello’s website"/>
              </a:rPr>
              <a:t>Tarantello</a:t>
            </a:r>
            <a:r>
              <a:rPr lang="en-US" b="1" dirty="0" smtClean="0"/>
              <a:t> on August 8, 2014Posted in </a:t>
            </a:r>
            <a:r>
              <a:rPr lang="en-US" b="1" dirty="0" smtClean="0">
                <a:hlinkClick r:id="rId4"/>
              </a:rPr>
              <a:t>Affordable Care Act (ACA)</a:t>
            </a:r>
            <a:endParaRPr lang="en-US" dirty="0" smtClean="0"/>
          </a:p>
          <a:p>
            <a:pPr fontAlgn="base"/>
            <a:r>
              <a:rPr lang="en-US" dirty="0" smtClean="0"/>
              <a:t>The Center for Medicare and Medicaid Services (CMS) recently announced that it will add roughly 4,100 providers to the 2,400 existing providers testing the possible use of Medicare bundled payment contracts.  Providers must apply to be candidates, and this group of now roughly 6,500 providers, including both hospitals and medical groups, will participate in analyzing Medicare spending data to assess possible bundled payment options.  This all comes as part of the Bundled Payments for Care Improvement initiative (BPCI), just one of the Affordable Care Act’s many attempts to incentivize health care providers to be more cost efficient.</a:t>
            </a:r>
          </a:p>
          <a:p>
            <a:pPr fontAlgn="base"/>
            <a:endParaRPr lang="en-US" dirty="0" smtClean="0"/>
          </a:p>
          <a:p>
            <a:pPr fontAlgn="base"/>
            <a:r>
              <a:rPr lang="en-US" dirty="0" smtClean="0"/>
              <a:t>Bundled payment programs refer to the concept of grouping together the multiple services associated with a certain health “episode”, condition or procedure –  encompassing everything from an early breast cancer diagnosis, to a joint replacement or pacemaker implant.  In the current fee for service system, each service associated with a condition is charged separately.  In a bundled payment program, all services relating to a certain episode are grouped together from the initial tests and consultations, to the surgeries, drugs and post-op rehabilitation.  Some have referred to it as the difference between paying for a meal a la carte versus a prix fixe menu.</a:t>
            </a:r>
          </a:p>
          <a:p>
            <a:pPr fontAlgn="base"/>
            <a:r>
              <a:rPr lang="en-US" dirty="0" smtClean="0"/>
              <a:t>Proponents of the bundled payment initiative are hopeful that this new approach to health care can lead not only to increased accountability for health care spending (and therefore greater cost-consciousness from providers), but also more transparency for health care consumers, whether employers, health insurers, or the patients themselves.  Early market studies are showing a hearty enthusiasm from consumers, who are eager to better understand the costs of their care.</a:t>
            </a:r>
          </a:p>
          <a:p>
            <a:pPr fontAlgn="base"/>
            <a:r>
              <a:rPr lang="en-US" dirty="0" smtClean="0"/>
              <a:t>In the BPCI initiative, providers are generally required to reduce Medicare costs by 2%-3.5% in order to earn the program’s rewards. </a:t>
            </a:r>
            <a:r>
              <a:rPr lang="en-US" dirty="0" err="1" smtClean="0"/>
              <a:t>hearart</a:t>
            </a:r>
            <a:r>
              <a:rPr lang="en-US" dirty="0" smtClean="0"/>
              <a:t> failure and heart attacks, pneumonia and worn-down joints. </a:t>
            </a:r>
          </a:p>
          <a:p>
            <a:endParaRPr lang="en-US" dirty="0" smtClean="0"/>
          </a:p>
          <a:p>
            <a:r>
              <a:rPr lang="en-US" dirty="0" smtClean="0"/>
              <a:t>Accountable Care Organizations:</a:t>
            </a:r>
          </a:p>
          <a:p>
            <a:pPr lvl="0"/>
            <a:r>
              <a:rPr lang="en-US" dirty="0" smtClean="0"/>
              <a:t>-An ACO is a network of doctors and hospitals that shares financial and medical responsibility for providing coordinated care to patients in hopes of limiting unnecessary spending. At the heart of each patient’s care is a primary care physician.</a:t>
            </a:r>
          </a:p>
          <a:p>
            <a:r>
              <a:rPr lang="en-US" dirty="0" smtClean="0"/>
              <a:t> </a:t>
            </a:r>
          </a:p>
          <a:p>
            <a:pPr defTabSz="931774"/>
            <a:r>
              <a:rPr lang="en-US" dirty="0" smtClean="0"/>
              <a:t>In </a:t>
            </a:r>
            <a:r>
              <a:rPr lang="en-US" dirty="0" err="1" smtClean="0"/>
              <a:t>Obamacare</a:t>
            </a:r>
            <a:r>
              <a:rPr lang="en-US" dirty="0" smtClean="0"/>
              <a:t>, each ACO has to manage the health care needs of a minimum of 5,000 Medicare beneficiaries for at least three years. ACOs don’t do away with fee for service, but they create an incentive to be more efficient by offering bonuses when providers keep costs down. Doctors and hospitals have to meet specific quality benchmarks, focusing on prevention and carefully managing patients with chronic diseases. In other words, providers get paid more for keeping their patients healthy and out of the hospital.</a:t>
            </a:r>
          </a:p>
          <a:p>
            <a:pPr defTabSz="931774"/>
            <a:endParaRPr lang="en-US" dirty="0" smtClean="0"/>
          </a:p>
          <a:p>
            <a:pPr defTabSz="931774"/>
            <a:r>
              <a:rPr lang="en-US" dirty="0" smtClean="0"/>
              <a:t>-IN order to be eligible for bonuses, ACO’s have to meet specific quality metrics and achieve cost savings.  22 percent of those ACOs, qualified for shared savings payments by successfully reducing total spending.</a:t>
            </a:r>
          </a:p>
          <a:p>
            <a:pPr defTabSz="931774"/>
            <a:endParaRPr lang="en-US" dirty="0" smtClean="0"/>
          </a:p>
          <a:p>
            <a:pPr lvl="0"/>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0CAD6-582D-5F4D-AA23-C4CD4ADA1C3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2553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012997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 ABE.  If </a:t>
            </a:r>
            <a:r>
              <a:rPr lang="en-US" dirty="0" err="1" smtClean="0"/>
              <a:t>GetCoveredIllinois</a:t>
            </a:r>
            <a:r>
              <a:rPr lang="en-US" dirty="0" smtClean="0"/>
              <a:t> points you to apply through ABE, you will see a hyperlink on the GCI page.  When you click on that link you will be taken to the ABE web page.</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3F49ABD3-2284-4663-89D6-59F42F83F33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20116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@least</a:t>
            </a:r>
            <a:r>
              <a:rPr lang="en-US" baseline="0" dirty="0" smtClean="0"/>
              <a:t> 16 ACO’s – Blue cross blue </a:t>
            </a:r>
            <a:r>
              <a:rPr lang="en-US" baseline="0" dirty="0" err="1" smtClean="0"/>
              <a:t>sheld</a:t>
            </a:r>
            <a:r>
              <a:rPr lang="en-US" baseline="0" dirty="0" smtClean="0"/>
              <a:t> getting gin the game. </a:t>
            </a:r>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0CAD6-582D-5F4D-AA23-C4CD4ADA1C3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25530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2006 study by the U.S. Department of Education found that 36 percent of adults have only basic or below-basic skills for dealing with health material. </a:t>
            </a:r>
          </a:p>
          <a:p>
            <a:endParaRPr lang="en-US" dirty="0" smtClean="0"/>
          </a:p>
          <a:p>
            <a:r>
              <a:rPr lang="en-US" dirty="0" smtClean="0"/>
              <a:t>Resources: </a:t>
            </a:r>
          </a:p>
          <a:p>
            <a:r>
              <a:rPr lang="en-US" dirty="0" smtClean="0"/>
              <a:t>-Get Covered Illinois</a:t>
            </a:r>
          </a:p>
          <a:p>
            <a:r>
              <a:rPr lang="en-US" dirty="0" smtClean="0"/>
              <a:t>-health care.gov</a:t>
            </a:r>
            <a:endParaRPr lang="en-US" dirty="0"/>
          </a:p>
        </p:txBody>
      </p:sp>
      <p:sp>
        <p:nvSpPr>
          <p:cNvPr id="4" name="Slide Number Placeholder 3"/>
          <p:cNvSpPr>
            <a:spLocks noGrp="1"/>
          </p:cNvSpPr>
          <p:nvPr>
            <p:ph type="sldNum" sz="quarter" idx="10"/>
          </p:nvPr>
        </p:nvSpPr>
        <p:spPr/>
        <p:txBody>
          <a:bodyPr/>
          <a:lstStyle/>
          <a:p>
            <a:fld id="{FD2C88EA-A5BC-433E-B27D-77ABA91492EC}"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2006 study by the U.S. Department of Education found that 36 percent of adults have only basic or below-basic skills for dealing with health material. </a:t>
            </a:r>
          </a:p>
          <a:p>
            <a:endParaRPr lang="en-US" dirty="0" smtClean="0"/>
          </a:p>
          <a:p>
            <a:r>
              <a:rPr lang="en-US" dirty="0" smtClean="0"/>
              <a:t>Resources: </a:t>
            </a:r>
          </a:p>
          <a:p>
            <a:r>
              <a:rPr lang="en-US" dirty="0" smtClean="0"/>
              <a:t>-Get Covered Illinois</a:t>
            </a:r>
          </a:p>
          <a:p>
            <a:r>
              <a:rPr lang="en-US" dirty="0" smtClean="0"/>
              <a:t>-health care.gov</a:t>
            </a:r>
            <a:endParaRPr lang="en-US" dirty="0"/>
          </a:p>
        </p:txBody>
      </p:sp>
      <p:sp>
        <p:nvSpPr>
          <p:cNvPr id="4" name="Slide Number Placeholder 3"/>
          <p:cNvSpPr>
            <a:spLocks noGrp="1"/>
          </p:cNvSpPr>
          <p:nvPr>
            <p:ph type="sldNum" sz="quarter" idx="10"/>
          </p:nvPr>
        </p:nvSpPr>
        <p:spPr/>
        <p:txBody>
          <a:bodyPr/>
          <a:lstStyle/>
          <a:p>
            <a:fld id="{FD2C88EA-A5BC-433E-B27D-77ABA91492EC}"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0CAD6-582D-5F4D-AA23-C4CD4ADA1C3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73977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use as full</a:t>
            </a:r>
            <a:r>
              <a:rPr lang="en-US" baseline="0" dirty="0" smtClean="0"/>
              <a:t> body content slide.</a:t>
            </a:r>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use as the last slide of presentations. Feel</a:t>
            </a:r>
            <a:r>
              <a:rPr lang="en-US" baseline="0" dirty="0" smtClean="0"/>
              <a:t> free to add in additional presenters contact information under our staff contact information.</a:t>
            </a:r>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0CAD6-582D-5F4D-AA23-C4CD4ADA1C3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2553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r>
              <a:rPr lang="en-US" dirty="0" smtClean="0">
                <a:solidFill>
                  <a:prstClr val="black"/>
                </a:solidFill>
              </a:rPr>
              <a:t>Among the seven nations studied—Australia, Canada, Germany, the Netherlands, New Zealand, the United Kingdom, and the United States—the U.S. ranks last overall, as it did in the </a:t>
            </a:r>
            <a:r>
              <a:rPr lang="en-US" dirty="0" smtClean="0">
                <a:solidFill>
                  <a:prstClr val="black"/>
                </a:solidFill>
                <a:hlinkClick r:id="rId3"/>
              </a:rPr>
              <a:t>2007, </a:t>
            </a:r>
            <a:r>
              <a:rPr lang="en-US" dirty="0" smtClean="0">
                <a:solidFill>
                  <a:prstClr val="black"/>
                </a:solidFill>
                <a:hlinkClick r:id="rId4"/>
              </a:rPr>
              <a:t>2006, and </a:t>
            </a:r>
            <a:r>
              <a:rPr lang="en-US" dirty="0" smtClean="0">
                <a:solidFill>
                  <a:prstClr val="black"/>
                </a:solidFill>
                <a:hlinkClick r:id="rId5"/>
              </a:rPr>
              <a:t>2004 </a:t>
            </a:r>
            <a:r>
              <a:rPr lang="en-US" dirty="0" smtClean="0">
                <a:solidFill>
                  <a:prstClr val="black"/>
                </a:solidFill>
              </a:rPr>
              <a:t>“ Commonwealth Fund </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Animation</a:t>
            </a:r>
            <a:r>
              <a:rPr lang="en-US" baseline="0" dirty="0" smtClean="0"/>
              <a:t> ! For </a:t>
            </a:r>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1C2FC58C-98CE-4F1A-BA51-FE383DBBA90D}"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7160157-E4A6-41DF-8B28-FA5567DF185C}" type="datetimeFigureOut">
              <a:rPr lang="en-US" smtClean="0">
                <a:solidFill>
                  <a:srgbClr val="008C99">
                    <a:tint val="75000"/>
                  </a:srgbClr>
                </a:solidFill>
                <a:latin typeface="Arial"/>
              </a:rPr>
              <a:pPr/>
              <a:t>10/30/2015</a:t>
            </a:fld>
            <a:endParaRPr lang="en-US" dirty="0">
              <a:solidFill>
                <a:srgbClr val="008C99">
                  <a:tint val="75000"/>
                </a:srgbClr>
              </a:solidFill>
              <a:latin typeface="Aria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008C99">
                  <a:tint val="75000"/>
                </a:srgbClr>
              </a:solidFill>
              <a:latin typeface="Aria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7B741FE-9794-4D97-8893-355BA12A2DF2}" type="slidenum">
              <a:rPr lang="en-US" smtClean="0">
                <a:solidFill>
                  <a:srgbClr val="008C99">
                    <a:tint val="75000"/>
                  </a:srgbClr>
                </a:solidFill>
                <a:latin typeface="Arial"/>
              </a:rPr>
              <a:pPr/>
              <a:t>‹#›</a:t>
            </a:fld>
            <a:endParaRPr lang="en-US" dirty="0">
              <a:solidFill>
                <a:srgbClr val="008C99">
                  <a:tint val="75000"/>
                </a:srgbClr>
              </a:solidFill>
              <a:latin typeface="Aria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61100-B418-1B45-AC76-E0D24C51988F}" type="datetimeFigureOut">
              <a:rPr lang="en-US" smtClean="0">
                <a:solidFill>
                  <a:prstClr val="black">
                    <a:tint val="75000"/>
                  </a:prstClr>
                </a:solidFill>
                <a:latin typeface="Calibri"/>
              </a:rPr>
              <a:pPr/>
              <a:t>10/30/2015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A6D0D52-D13A-924F-B4BA-4FFB66DEC1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160157-E4A6-41DF-8B28-FA5567DF185C}" type="datetimeFigureOut">
              <a:rPr lang="en-US" smtClean="0">
                <a:solidFill>
                  <a:srgbClr val="008C99">
                    <a:tint val="75000"/>
                  </a:srgbClr>
                </a:solidFill>
                <a:latin typeface="Arial"/>
              </a:rPr>
              <a:pPr/>
              <a:t>10/30/2015</a:t>
            </a:fld>
            <a:endParaRPr lang="en-US" dirty="0">
              <a:solidFill>
                <a:srgbClr val="008C99">
                  <a:tint val="75000"/>
                </a:srgbClr>
              </a:solidFill>
              <a:latin typeface="Arial"/>
            </a:endParaRPr>
          </a:p>
        </p:txBody>
      </p:sp>
      <p:sp>
        <p:nvSpPr>
          <p:cNvPr id="5" name="Footer Placeholder 4"/>
          <p:cNvSpPr>
            <a:spLocks noGrp="1"/>
          </p:cNvSpPr>
          <p:nvPr>
            <p:ph type="ftr" sz="quarter" idx="11"/>
          </p:nvPr>
        </p:nvSpPr>
        <p:spPr/>
        <p:txBody>
          <a:bodyPr/>
          <a:lstStyle/>
          <a:p>
            <a:endParaRPr lang="en-US" dirty="0">
              <a:solidFill>
                <a:srgbClr val="008C99">
                  <a:tint val="75000"/>
                </a:srgbClr>
              </a:solidFill>
              <a:latin typeface="Arial"/>
            </a:endParaRPr>
          </a:p>
        </p:txBody>
      </p:sp>
      <p:sp>
        <p:nvSpPr>
          <p:cNvPr id="6" name="Slide Number Placeholder 5"/>
          <p:cNvSpPr>
            <a:spLocks noGrp="1"/>
          </p:cNvSpPr>
          <p:nvPr>
            <p:ph type="sldNum" sz="quarter" idx="12"/>
          </p:nvPr>
        </p:nvSpPr>
        <p:spPr/>
        <p:txBody>
          <a:bodyPr/>
          <a:lstStyle/>
          <a:p>
            <a:fld id="{A7B741FE-9794-4D97-8893-355BA12A2DF2}" type="slidenum">
              <a:rPr lang="en-US" smtClean="0">
                <a:solidFill>
                  <a:srgbClr val="008C99">
                    <a:tint val="75000"/>
                  </a:srgbClr>
                </a:solidFill>
                <a:latin typeface="Arial"/>
              </a:rPr>
              <a:pPr/>
              <a:t>‹#›</a:t>
            </a:fld>
            <a:endParaRPr lang="en-US" dirty="0">
              <a:solidFill>
                <a:srgbClr val="008C99">
                  <a:tint val="75000"/>
                </a:srgbClr>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7160157-E4A6-41DF-8B28-FA5567DF185C}" type="datetimeFigureOut">
              <a:rPr lang="en-US" smtClean="0">
                <a:solidFill>
                  <a:srgbClr val="008C99">
                    <a:tint val="75000"/>
                  </a:srgbClr>
                </a:solidFill>
                <a:latin typeface="Arial"/>
              </a:rPr>
              <a:pPr/>
              <a:t>10/30/2015</a:t>
            </a:fld>
            <a:endParaRPr lang="en-US" dirty="0">
              <a:solidFill>
                <a:srgbClr val="008C99">
                  <a:tint val="75000"/>
                </a:srgbClr>
              </a:solidFill>
              <a:latin typeface="Aria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008C99">
                  <a:tint val="75000"/>
                </a:srgbClr>
              </a:solidFill>
              <a:latin typeface="Aria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7B741FE-9794-4D97-8893-355BA12A2DF2}" type="slidenum">
              <a:rPr lang="en-US" smtClean="0">
                <a:solidFill>
                  <a:srgbClr val="008C99">
                    <a:tint val="75000"/>
                  </a:srgbClr>
                </a:solidFill>
                <a:latin typeface="Arial"/>
              </a:rPr>
              <a:pPr/>
              <a:t>‹#›</a:t>
            </a:fld>
            <a:endParaRPr lang="en-US" dirty="0">
              <a:solidFill>
                <a:srgbClr val="008C99">
                  <a:tint val="75000"/>
                </a:srgbClr>
              </a:solidFill>
              <a:latin typeface="Aria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siani@everthrivei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www.iconarchive.com/show/vista-people-icons-by-icons-land/Occupations-Pizza-Deliveryman-Female-Dark-icon.html" TargetMode="External"/><Relationship Id="rId5" Type="http://schemas.openxmlformats.org/officeDocument/2006/relationships/hyperlink" Target="http://www.hhs.gov/news/press/2015pres/01/20150126a.html"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hyperlink" Target="http://www.chicagobusiness.com/article/20140723/NEWS03/140729897/illinois-health-insurers-to-pay-back-millions-in-premium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democrats.energycommerce.house.gov/index.php?q=news/new-reports-show-the-benefits-of-health-care-reform-in-every-congressional-distric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kaiserhealthnews.org/news/how-illinois-has-spent-56m-from-health-law-prevention-fund/"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hyperlink" Target="http://www.kff.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kff.org/JAMA_05-14-2014"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kff.or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kff.org/JAMA_05-14-201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getcoveredillinois.go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hyperlink" Target="http://www.hrsa.gov/publichealth/healthliteracy/" TargetMode="External"/><Relationship Id="rId3" Type="http://schemas.openxmlformats.org/officeDocument/2006/relationships/image" Target="../media/image29.jpeg"/><Relationship Id="rId7" Type="http://schemas.openxmlformats.org/officeDocument/2006/relationships/hyperlink" Target="http://www.getcoveredillinois.gov/"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hyperlink" Target="http://nhsc.hrsa.gov/" TargetMode="External"/><Relationship Id="rId4" Type="http://schemas.openxmlformats.org/officeDocument/2006/relationships/hyperlink" Target="http://healthreform.kff.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asian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verThriveIllinois-logo-321.jpg"/>
          <p:cNvPicPr>
            <a:picLocks noChangeAspect="1"/>
          </p:cNvPicPr>
          <p:nvPr/>
        </p:nvPicPr>
        <p:blipFill>
          <a:blip r:embed="rId3" cstate="print"/>
          <a:stretch>
            <a:fillRect/>
          </a:stretch>
        </p:blipFill>
        <p:spPr>
          <a:xfrm>
            <a:off x="6077550" y="4724400"/>
            <a:ext cx="2911333" cy="1143000"/>
          </a:xfrm>
          <a:prstGeom prst="rect">
            <a:avLst/>
          </a:prstGeom>
        </p:spPr>
      </p:pic>
      <p:sp>
        <p:nvSpPr>
          <p:cNvPr id="9" name="Title 1"/>
          <p:cNvSpPr>
            <a:spLocks noGrp="1"/>
          </p:cNvSpPr>
          <p:nvPr>
            <p:ph type="ctrTitle"/>
          </p:nvPr>
        </p:nvSpPr>
        <p:spPr>
          <a:xfrm>
            <a:off x="648900" y="1154884"/>
            <a:ext cx="8495100" cy="1490536"/>
          </a:xfrm>
        </p:spPr>
        <p:txBody>
          <a:bodyPr>
            <a:normAutofit fontScale="90000"/>
          </a:bodyPr>
          <a:lstStyle/>
          <a:p>
            <a:pPr algn="r"/>
            <a:r>
              <a:rPr lang="en-US" sz="3100" dirty="0" smtClean="0">
                <a:solidFill>
                  <a:schemeClr val="bg2">
                    <a:lumMod val="10000"/>
                  </a:schemeClr>
                </a:solidFill>
              </a:rPr>
              <a:t/>
            </a:r>
            <a:br>
              <a:rPr lang="en-US" sz="3100" dirty="0" smtClean="0">
                <a:solidFill>
                  <a:schemeClr val="bg2">
                    <a:lumMod val="10000"/>
                  </a:schemeClr>
                </a:solidFill>
              </a:rPr>
            </a:br>
            <a:r>
              <a:rPr lang="en-US" sz="4000" b="1" dirty="0" smtClean="0">
                <a:solidFill>
                  <a:schemeClr val="tx1"/>
                </a:solidFill>
                <a:latin typeface="+mn-lt"/>
              </a:rPr>
              <a:t>Affordable Care Act in Illinois:</a:t>
            </a:r>
            <a:br>
              <a:rPr lang="en-US" sz="4000" b="1" dirty="0" smtClean="0">
                <a:solidFill>
                  <a:schemeClr val="tx1"/>
                </a:solidFill>
                <a:latin typeface="+mn-lt"/>
              </a:rPr>
            </a:br>
            <a:r>
              <a:rPr lang="en-US" sz="4000" b="1" dirty="0" smtClean="0">
                <a:solidFill>
                  <a:schemeClr val="tx1"/>
                </a:solidFill>
                <a:latin typeface="+mn-lt"/>
              </a:rPr>
              <a:t>Past, Present, and Future</a:t>
            </a:r>
            <a:r>
              <a:rPr lang="en-US" sz="3100" b="1" dirty="0" smtClean="0">
                <a:solidFill>
                  <a:schemeClr val="tx1"/>
                </a:solidFill>
                <a:latin typeface="+mn-lt"/>
              </a:rPr>
              <a:t/>
            </a:r>
            <a:br>
              <a:rPr lang="en-US" sz="3100" b="1" dirty="0" smtClean="0">
                <a:solidFill>
                  <a:schemeClr val="tx1"/>
                </a:solidFill>
                <a:latin typeface="+mn-lt"/>
              </a:rPr>
            </a:br>
            <a:r>
              <a:rPr lang="en-US" sz="3100" b="1" dirty="0" smtClean="0">
                <a:solidFill>
                  <a:schemeClr val="bg2">
                    <a:lumMod val="10000"/>
                  </a:schemeClr>
                </a:solidFill>
                <a:latin typeface="+mn-lt"/>
              </a:rPr>
              <a:t/>
            </a:r>
            <a:br>
              <a:rPr lang="en-US" sz="3100" b="1" dirty="0" smtClean="0">
                <a:solidFill>
                  <a:schemeClr val="bg2">
                    <a:lumMod val="10000"/>
                  </a:schemeClr>
                </a:solidFill>
                <a:latin typeface="+mn-lt"/>
              </a:rPr>
            </a:br>
            <a:endParaRPr lang="en-US" sz="3100" b="1" dirty="0">
              <a:solidFill>
                <a:schemeClr val="bg2">
                  <a:lumMod val="10000"/>
                </a:schemeClr>
              </a:solidFill>
              <a:latin typeface="+mn-lt"/>
            </a:endParaRPr>
          </a:p>
        </p:txBody>
      </p:sp>
      <p:sp>
        <p:nvSpPr>
          <p:cNvPr id="10" name="Subtitle 2"/>
          <p:cNvSpPr>
            <a:spLocks noGrp="1"/>
          </p:cNvSpPr>
          <p:nvPr>
            <p:ph type="subTitle" idx="1"/>
          </p:nvPr>
        </p:nvSpPr>
        <p:spPr>
          <a:xfrm>
            <a:off x="2514600" y="2645420"/>
            <a:ext cx="6400800" cy="1697980"/>
          </a:xfrm>
        </p:spPr>
        <p:txBody>
          <a:bodyPr>
            <a:normAutofit fontScale="32500" lnSpcReduction="20000"/>
          </a:bodyPr>
          <a:lstStyle/>
          <a:p>
            <a:pPr algn="r"/>
            <a:r>
              <a:rPr lang="en-US" sz="7000" dirty="0" smtClean="0">
                <a:solidFill>
                  <a:schemeClr val="bg1">
                    <a:lumMod val="50000"/>
                  </a:schemeClr>
                </a:solidFill>
              </a:rPr>
              <a:t>Alicia Siani</a:t>
            </a:r>
          </a:p>
          <a:p>
            <a:pPr lvl="2" algn="r"/>
            <a:r>
              <a:rPr lang="en-US" sz="6200" dirty="0" smtClean="0">
                <a:solidFill>
                  <a:schemeClr val="bg1">
                    <a:lumMod val="50000"/>
                  </a:schemeClr>
                </a:solidFill>
              </a:rPr>
              <a:t>Policy Analyst </a:t>
            </a:r>
          </a:p>
          <a:p>
            <a:pPr lvl="2" algn="r"/>
            <a:r>
              <a:rPr lang="en-US" sz="6200" dirty="0" smtClean="0">
                <a:solidFill>
                  <a:schemeClr val="bg1">
                    <a:lumMod val="50000"/>
                  </a:schemeClr>
                </a:solidFill>
              </a:rPr>
              <a:t>EverThrive Illinois</a:t>
            </a:r>
          </a:p>
          <a:p>
            <a:pPr lvl="2" algn="r"/>
            <a:r>
              <a:rPr lang="en-US" sz="6200" dirty="0" smtClean="0">
                <a:solidFill>
                  <a:schemeClr val="bg1">
                    <a:lumMod val="50000"/>
                  </a:schemeClr>
                </a:solidFill>
                <a:hlinkClick r:id="rId4"/>
              </a:rPr>
              <a:t>asiani@everthriveil.org</a:t>
            </a:r>
            <a:endParaRPr lang="en-US" sz="6200" dirty="0" smtClean="0">
              <a:solidFill>
                <a:schemeClr val="bg1">
                  <a:lumMod val="50000"/>
                </a:schemeClr>
              </a:solidFill>
            </a:endParaRPr>
          </a:p>
          <a:p>
            <a:pPr lvl="2" algn="r"/>
            <a:r>
              <a:rPr lang="en-US" sz="6200" dirty="0" smtClean="0">
                <a:solidFill>
                  <a:schemeClr val="bg1">
                    <a:lumMod val="50000"/>
                  </a:schemeClr>
                </a:solidFill>
              </a:rPr>
              <a:t> </a:t>
            </a:r>
          </a:p>
        </p:txBody>
      </p:sp>
      <p:sp>
        <p:nvSpPr>
          <p:cNvPr id="3" name="TextBox 2"/>
          <p:cNvSpPr txBox="1"/>
          <p:nvPr/>
        </p:nvSpPr>
        <p:spPr>
          <a:xfrm>
            <a:off x="0" y="4343400"/>
            <a:ext cx="5181600" cy="1569660"/>
          </a:xfrm>
          <a:prstGeom prst="rect">
            <a:avLst/>
          </a:prstGeom>
          <a:noFill/>
          <a:ln>
            <a:solidFill>
              <a:schemeClr val="accent6"/>
            </a:solidFill>
          </a:ln>
        </p:spPr>
        <p:txBody>
          <a:bodyPr wrap="square" rtlCol="0">
            <a:spAutoFit/>
          </a:bodyPr>
          <a:lstStyle/>
          <a:p>
            <a:r>
              <a:rPr lang="en-US" sz="3200" b="1" dirty="0" smtClean="0">
                <a:solidFill>
                  <a:prstClr val="white"/>
                </a:solidFill>
              </a:rPr>
              <a:t>Illinois League for Nursing</a:t>
            </a:r>
          </a:p>
          <a:p>
            <a:r>
              <a:rPr lang="en-US" sz="3200" b="1" dirty="0" smtClean="0">
                <a:solidFill>
                  <a:prstClr val="white"/>
                </a:solidFill>
              </a:rPr>
              <a:t>October 16, 2015</a:t>
            </a:r>
          </a:p>
          <a:p>
            <a:endParaRPr lang="en-US" sz="3200" dirty="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7505"/>
    </mc:Choice>
    <mc:Fallback xmlns="">
      <p:transition spd="slow" advTm="2750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4648200" cy="960438"/>
          </a:xfrm>
        </p:spPr>
        <p:txBody>
          <a:bodyPr>
            <a:normAutofit/>
          </a:bodyPr>
          <a:lstStyle/>
          <a:p>
            <a:pPr algn="l"/>
            <a:r>
              <a:rPr lang="en-US" sz="3200" dirty="0" smtClean="0"/>
              <a:t>Medicaid Expansion</a:t>
            </a:r>
            <a:endParaRPr lang="en-US" sz="3200" dirty="0">
              <a:solidFill>
                <a:schemeClr val="tx2"/>
              </a:solidFill>
            </a:endParaRPr>
          </a:p>
        </p:txBody>
      </p:sp>
      <p:cxnSp>
        <p:nvCxnSpPr>
          <p:cNvPr id="5" name="Straight Connector 4"/>
          <p:cNvCxnSpPr/>
          <p:nvPr/>
        </p:nvCxnSpPr>
        <p:spPr>
          <a:xfrm>
            <a:off x="4572000" y="914400"/>
            <a:ext cx="4572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verThriveIllinois-logo-321.jpg"/>
          <p:cNvPicPr>
            <a:picLocks noChangeAspect="1"/>
          </p:cNvPicPr>
          <p:nvPr/>
        </p:nvPicPr>
        <p:blipFill>
          <a:blip r:embed="rId3" cstate="print"/>
          <a:stretch>
            <a:fillRect/>
          </a:stretch>
        </p:blipFill>
        <p:spPr>
          <a:xfrm>
            <a:off x="7979466" y="6400800"/>
            <a:ext cx="1164533" cy="457200"/>
          </a:xfrm>
          <a:prstGeom prst="rect">
            <a:avLst/>
          </a:prstGeom>
        </p:spPr>
      </p:pic>
      <p:sp>
        <p:nvSpPr>
          <p:cNvPr id="12" name="Rectangle 11"/>
          <p:cNvSpPr/>
          <p:nvPr/>
        </p:nvSpPr>
        <p:spPr>
          <a:xfrm>
            <a:off x="0" y="0"/>
            <a:ext cx="9144000" cy="861774"/>
          </a:xfrm>
          <a:prstGeom prst="rect">
            <a:avLst/>
          </a:prstGeom>
        </p:spPr>
        <p:txBody>
          <a:bodyPr wrap="square">
            <a:spAutoFit/>
          </a:bodyPr>
          <a:lstStyle/>
          <a:p>
            <a:r>
              <a:rPr lang="en-US" sz="3200" u="sng" dirty="0" smtClean="0">
                <a:solidFill>
                  <a:schemeClr val="accent2"/>
                </a:solidFill>
              </a:rPr>
              <a:t>Expand and Strengthen Health Insurance Coverage</a:t>
            </a:r>
            <a:r>
              <a:rPr lang="en-US" sz="2800" u="sng" dirty="0" smtClean="0"/>
              <a:t/>
            </a:r>
            <a:br>
              <a:rPr lang="en-US" sz="2800" u="sng" dirty="0" smtClean="0"/>
            </a:br>
            <a:endParaRPr lang="en-US" dirty="0"/>
          </a:p>
        </p:txBody>
      </p:sp>
      <p:pic>
        <p:nvPicPr>
          <p:cNvPr id="9" name="Picture 2"/>
          <p:cNvPicPr>
            <a:picLocks noChangeAspect="1" noChangeArrowheads="1"/>
          </p:cNvPicPr>
          <p:nvPr/>
        </p:nvPicPr>
        <p:blipFill>
          <a:blip r:embed="rId4" cstate="print"/>
          <a:srcRect/>
          <a:stretch>
            <a:fillRect/>
          </a:stretch>
        </p:blipFill>
        <p:spPr bwMode="auto">
          <a:xfrm>
            <a:off x="533400" y="1600200"/>
            <a:ext cx="8139490" cy="2858589"/>
          </a:xfrm>
          <a:prstGeom prst="rect">
            <a:avLst/>
          </a:prstGeom>
          <a:noFill/>
          <a:ln w="9525">
            <a:noFill/>
            <a:miter lim="800000"/>
            <a:headEnd/>
            <a:tailEnd/>
          </a:ln>
          <a:effectLst/>
        </p:spPr>
      </p:pic>
      <p:sp>
        <p:nvSpPr>
          <p:cNvPr id="10" name="TextBox 9"/>
          <p:cNvSpPr txBox="1"/>
          <p:nvPr/>
        </p:nvSpPr>
        <p:spPr>
          <a:xfrm>
            <a:off x="879567" y="4650377"/>
            <a:ext cx="7128299" cy="209288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457200"/>
            <a:r>
              <a:rPr lang="en-US" sz="2800" dirty="0">
                <a:solidFill>
                  <a:prstClr val="black"/>
                </a:solidFill>
              </a:rPr>
              <a:t>-US Citizens or lawfully permanent residents of 5 years or more and </a:t>
            </a:r>
          </a:p>
          <a:p>
            <a:pPr defTabSz="457200"/>
            <a:r>
              <a:rPr lang="en-US" sz="2800" dirty="0">
                <a:solidFill>
                  <a:prstClr val="black"/>
                </a:solidFill>
              </a:rPr>
              <a:t>-Income below 138% FPL (Family of 4= ~$33,000 annual income</a:t>
            </a:r>
          </a:p>
          <a:p>
            <a:pPr defTabSz="457200"/>
            <a:endParaRPr lang="en-US" dirty="0">
              <a:solidFill>
                <a:prstClr val="black"/>
              </a:solidFill>
            </a:endParaRPr>
          </a:p>
        </p:txBody>
      </p:sp>
    </p:spTree>
    <p:extLst>
      <p:ext uri="{BB962C8B-B14F-4D97-AF65-F5344CB8AC3E}">
        <p14:creationId xmlns:p14="http://schemas.microsoft.com/office/powerpoint/2010/main" val="3493549067"/>
      </p:ext>
    </p:extLst>
  </p:cSld>
  <p:clrMapOvr>
    <a:masterClrMapping/>
  </p:clrMapOvr>
  <mc:AlternateContent xmlns:mc="http://schemas.openxmlformats.org/markup-compatibility/2006" xmlns:p14="http://schemas.microsoft.com/office/powerpoint/2010/main">
    <mc:Choice Requires="p14">
      <p:transition spd="slow" p14:dur="2000" advTm="54649"/>
    </mc:Choice>
    <mc:Fallback xmlns="">
      <p:transition spd="slow" advTm="5464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5486400" cy="960438"/>
          </a:xfrm>
        </p:spPr>
        <p:txBody>
          <a:bodyPr>
            <a:normAutofit/>
          </a:bodyPr>
          <a:lstStyle/>
          <a:p>
            <a:pPr algn="l"/>
            <a:r>
              <a:rPr lang="en-US" sz="2900" dirty="0" smtClean="0">
                <a:solidFill>
                  <a:schemeClr val="tx2"/>
                </a:solidFill>
              </a:rPr>
              <a:t>Shared Responsibility Provision</a:t>
            </a:r>
            <a:endParaRPr lang="en-US" sz="2900" dirty="0">
              <a:solidFill>
                <a:schemeClr val="tx2"/>
              </a:solidFill>
            </a:endParaRPr>
          </a:p>
        </p:txBody>
      </p:sp>
      <p:sp>
        <p:nvSpPr>
          <p:cNvPr id="7" name="Content Placeholder 6"/>
          <p:cNvSpPr>
            <a:spLocks noGrp="1"/>
          </p:cNvSpPr>
          <p:nvPr>
            <p:ph idx="1"/>
          </p:nvPr>
        </p:nvSpPr>
        <p:spPr>
          <a:xfrm>
            <a:off x="0" y="5029201"/>
            <a:ext cx="4343400" cy="1828799"/>
          </a:xfrm>
          <a:ln>
            <a:solidFill>
              <a:schemeClr val="tx1"/>
            </a:solidFill>
          </a:ln>
        </p:spPr>
        <p:txBody>
          <a:bodyPr>
            <a:normAutofit/>
          </a:bodyPr>
          <a:lstStyle/>
          <a:p>
            <a:r>
              <a:rPr lang="en-US" sz="2000" dirty="0" smtClean="0">
                <a:solidFill>
                  <a:srgbClr val="080808"/>
                </a:solidFill>
              </a:rPr>
              <a:t>Starting January, 2014, individuals must maintain minimal essential coverage or pay penalty</a:t>
            </a:r>
          </a:p>
          <a:p>
            <a:r>
              <a:rPr lang="en-US" sz="2000" dirty="0" smtClean="0">
                <a:solidFill>
                  <a:srgbClr val="080808"/>
                </a:solidFill>
              </a:rPr>
              <a:t>Year 2: Penalty = $325 or 2% of taxable income, whichever is greater</a:t>
            </a:r>
          </a:p>
        </p:txBody>
      </p:sp>
      <p:cxnSp>
        <p:nvCxnSpPr>
          <p:cNvPr id="5" name="Straight Connector 4"/>
          <p:cNvCxnSpPr/>
          <p:nvPr/>
        </p:nvCxnSpPr>
        <p:spPr>
          <a:xfrm>
            <a:off x="5181600" y="914400"/>
            <a:ext cx="396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57400" y="3810000"/>
            <a:ext cx="4038600" cy="523220"/>
          </a:xfrm>
          <a:prstGeom prst="rect">
            <a:avLst/>
          </a:prstGeom>
          <a:noFill/>
        </p:spPr>
        <p:txBody>
          <a:bodyPr wrap="square" rtlCol="0">
            <a:spAutoFit/>
          </a:bodyPr>
          <a:lstStyle/>
          <a:p>
            <a:pPr algn="ctr"/>
            <a:r>
              <a:rPr lang="en-US" sz="2800" u="sng" dirty="0">
                <a:solidFill>
                  <a:srgbClr val="008C99"/>
                </a:solidFill>
                <a:latin typeface="Arial"/>
              </a:rPr>
              <a:t> </a:t>
            </a:r>
          </a:p>
        </p:txBody>
      </p:sp>
      <p:pic>
        <p:nvPicPr>
          <p:cNvPr id="3" name="Picture 2" descr="banking-money-car_accident-insurance_premium-accident_insurance-insurance_policies-insurance-07640686_lo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447800"/>
            <a:ext cx="5943600" cy="3040410"/>
          </a:xfrm>
          <a:prstGeom prst="rect">
            <a:avLst/>
          </a:prstGeom>
        </p:spPr>
      </p:pic>
      <p:sp>
        <p:nvSpPr>
          <p:cNvPr id="10" name="Rectangle 9"/>
          <p:cNvSpPr/>
          <p:nvPr/>
        </p:nvSpPr>
        <p:spPr>
          <a:xfrm>
            <a:off x="0" y="0"/>
            <a:ext cx="9144000" cy="1015663"/>
          </a:xfrm>
          <a:prstGeom prst="rect">
            <a:avLst/>
          </a:prstGeom>
        </p:spPr>
        <p:txBody>
          <a:bodyPr wrap="square">
            <a:spAutoFit/>
          </a:bodyPr>
          <a:lstStyle/>
          <a:p>
            <a:r>
              <a:rPr lang="en-US" sz="3200" u="sng" dirty="0" smtClean="0">
                <a:solidFill>
                  <a:schemeClr val="accent2"/>
                </a:solidFill>
              </a:rPr>
              <a:t>Expand and Strengthen Health Insurance Coverage</a:t>
            </a:r>
            <a:r>
              <a:rPr lang="en-US" sz="2800" u="sng" dirty="0" smtClean="0"/>
              <a:t/>
            </a:r>
            <a:br>
              <a:rPr lang="en-US" sz="2800" u="sng" dirty="0" smtClean="0"/>
            </a:br>
            <a:endParaRPr lang="en-US" sz="2800" dirty="0"/>
          </a:p>
        </p:txBody>
      </p:sp>
      <p:sp>
        <p:nvSpPr>
          <p:cNvPr id="12" name="Rectangle 11"/>
          <p:cNvSpPr/>
          <p:nvPr/>
        </p:nvSpPr>
        <p:spPr>
          <a:xfrm>
            <a:off x="4876800" y="5103675"/>
            <a:ext cx="4267200" cy="1754326"/>
          </a:xfrm>
          <a:prstGeom prst="rect">
            <a:avLst/>
          </a:prstGeom>
          <a:ln>
            <a:solidFill>
              <a:schemeClr val="tx1"/>
            </a:solidFill>
          </a:ln>
        </p:spPr>
        <p:txBody>
          <a:bodyPr wrap="square">
            <a:spAutoFit/>
          </a:bodyPr>
          <a:lstStyle/>
          <a:p>
            <a:pPr>
              <a:buFont typeface="Wingdings" pitchFamily="2" charset="2"/>
              <a:buChar char="q"/>
            </a:pPr>
            <a:r>
              <a:rPr lang="en-US" dirty="0" smtClean="0">
                <a:solidFill>
                  <a:schemeClr val="accent2"/>
                </a:solidFill>
              </a:rPr>
              <a:t> </a:t>
            </a:r>
            <a:r>
              <a:rPr lang="en-US" dirty="0" smtClean="0">
                <a:solidFill>
                  <a:srgbClr val="080808"/>
                </a:solidFill>
              </a:rPr>
              <a:t>Beginning in 2016, Employers must provide coverage for FTE’s (full time employees)  working 30+ hours if they employ 50  or more FTE’s.</a:t>
            </a:r>
          </a:p>
          <a:p>
            <a:endParaRPr lang="en-US" dirty="0" smtClean="0">
              <a:solidFill>
                <a:srgbClr val="080808"/>
              </a:solidFill>
            </a:endParaRPr>
          </a:p>
          <a:p>
            <a:endParaRPr lang="en-US" dirty="0" smtClean="0">
              <a:solidFill>
                <a:srgbClr val="080808"/>
              </a:solidFill>
            </a:endParaRPr>
          </a:p>
        </p:txBody>
      </p:sp>
      <p:sp>
        <p:nvSpPr>
          <p:cNvPr id="13" name="Rectangle 12"/>
          <p:cNvSpPr/>
          <p:nvPr/>
        </p:nvSpPr>
        <p:spPr>
          <a:xfrm>
            <a:off x="1143000" y="4572000"/>
            <a:ext cx="1699504" cy="523220"/>
          </a:xfrm>
          <a:prstGeom prst="rect">
            <a:avLst/>
          </a:prstGeom>
        </p:spPr>
        <p:txBody>
          <a:bodyPr wrap="none">
            <a:spAutoFit/>
          </a:bodyPr>
          <a:lstStyle/>
          <a:p>
            <a:r>
              <a:rPr lang="en-US" sz="2800" b="1" u="sng" dirty="0" smtClean="0">
                <a:solidFill>
                  <a:schemeClr val="tx2"/>
                </a:solidFill>
              </a:rPr>
              <a:t>Individual</a:t>
            </a:r>
            <a:endParaRPr lang="en-US" sz="2800" b="1" u="sng" dirty="0"/>
          </a:p>
        </p:txBody>
      </p:sp>
      <p:sp>
        <p:nvSpPr>
          <p:cNvPr id="14" name="Rectangle 13"/>
          <p:cNvSpPr/>
          <p:nvPr/>
        </p:nvSpPr>
        <p:spPr>
          <a:xfrm>
            <a:off x="6400800" y="4572000"/>
            <a:ext cx="1479572" cy="492443"/>
          </a:xfrm>
          <a:prstGeom prst="rect">
            <a:avLst/>
          </a:prstGeom>
        </p:spPr>
        <p:txBody>
          <a:bodyPr wrap="none">
            <a:spAutoFit/>
          </a:bodyPr>
          <a:lstStyle/>
          <a:p>
            <a:r>
              <a:rPr lang="en-US" sz="2600" b="1" u="sng" dirty="0" smtClean="0">
                <a:solidFill>
                  <a:schemeClr val="tx2"/>
                </a:solidFill>
              </a:rPr>
              <a:t>Employer</a:t>
            </a:r>
            <a:endParaRPr lang="en-US" sz="2600" b="1" u="sng" dirty="0"/>
          </a:p>
        </p:txBody>
      </p:sp>
    </p:spTree>
    <p:extLst>
      <p:ext uri="{BB962C8B-B14F-4D97-AF65-F5344CB8AC3E}">
        <p14:creationId xmlns:p14="http://schemas.microsoft.com/office/powerpoint/2010/main" val="2293959694"/>
      </p:ext>
    </p:extLst>
  </p:cSld>
  <p:clrMapOvr>
    <a:masterClrMapping/>
  </p:clrMapOvr>
  <mc:AlternateContent xmlns:mc="http://schemas.openxmlformats.org/markup-compatibility/2006" xmlns:p14="http://schemas.microsoft.com/office/powerpoint/2010/main">
    <mc:Choice Requires="p14">
      <p:transition spd="slow" p14:dur="2000" advTm="383294"/>
    </mc:Choice>
    <mc:Fallback xmlns="">
      <p:transition spd="slow" advTm="38329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4800600" cy="960438"/>
          </a:xfrm>
        </p:spPr>
        <p:txBody>
          <a:bodyPr>
            <a:normAutofit/>
          </a:bodyPr>
          <a:lstStyle/>
          <a:p>
            <a:pPr algn="l"/>
            <a:r>
              <a:rPr lang="en-US" sz="3200" dirty="0" smtClean="0">
                <a:solidFill>
                  <a:schemeClr val="tx2"/>
                </a:solidFill>
              </a:rPr>
              <a:t>     ACA </a:t>
            </a:r>
            <a:r>
              <a:rPr lang="en-US" sz="3200" dirty="0">
                <a:solidFill>
                  <a:schemeClr val="tx2"/>
                </a:solidFill>
              </a:rPr>
              <a:t>at a Glance</a:t>
            </a:r>
          </a:p>
        </p:txBody>
      </p:sp>
      <p:cxnSp>
        <p:nvCxnSpPr>
          <p:cNvPr id="5" name="Straight Connector 4"/>
          <p:cNvCxnSpPr/>
          <p:nvPr/>
        </p:nvCxnSpPr>
        <p:spPr>
          <a:xfrm>
            <a:off x="4572000" y="914400"/>
            <a:ext cx="4572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verThriveIllinois-logo-321.jpg"/>
          <p:cNvPicPr>
            <a:picLocks noChangeAspect="1"/>
          </p:cNvPicPr>
          <p:nvPr/>
        </p:nvPicPr>
        <p:blipFill>
          <a:blip r:embed="rId3" cstate="print"/>
          <a:stretch>
            <a:fillRect/>
          </a:stretch>
        </p:blipFill>
        <p:spPr>
          <a:xfrm>
            <a:off x="6934200" y="5943600"/>
            <a:ext cx="1746800" cy="685800"/>
          </a:xfrm>
          <a:prstGeom prst="rect">
            <a:avLst/>
          </a:prstGeom>
        </p:spPr>
      </p:pic>
      <p:grpSp>
        <p:nvGrpSpPr>
          <p:cNvPr id="3" name="Group 6"/>
          <p:cNvGrpSpPr/>
          <p:nvPr/>
        </p:nvGrpSpPr>
        <p:grpSpPr>
          <a:xfrm>
            <a:off x="228600" y="1600200"/>
            <a:ext cx="1868191" cy="4525966"/>
            <a:chOff x="88908" y="-101597"/>
            <a:chExt cx="1868191" cy="4525966"/>
          </a:xfrm>
          <a:solidFill>
            <a:schemeClr val="accent5">
              <a:lumMod val="75000"/>
            </a:schemeClr>
          </a:solidFill>
        </p:grpSpPr>
        <p:sp>
          <p:nvSpPr>
            <p:cNvPr id="8" name="Rounded Rectangle 7"/>
            <p:cNvSpPr/>
            <p:nvPr/>
          </p:nvSpPr>
          <p:spPr>
            <a:xfrm>
              <a:off x="88908" y="-101597"/>
              <a:ext cx="1868191" cy="4525966"/>
            </a:xfrm>
            <a:prstGeom prst="roundRect">
              <a:avLst>
                <a:gd name="adj" fmla="val 10000"/>
              </a:avLst>
            </a:prstGeom>
            <a:grp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9" name="Rounded Rectangle 4"/>
            <p:cNvSpPr/>
            <p:nvPr/>
          </p:nvSpPr>
          <p:spPr>
            <a:xfrm>
              <a:off x="211595" y="-55110"/>
              <a:ext cx="1494208" cy="4432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defTabSz="311150">
                <a:lnSpc>
                  <a:spcPct val="90000"/>
                </a:lnSpc>
                <a:spcBef>
                  <a:spcPct val="0"/>
                </a:spcBef>
                <a:spcAft>
                  <a:spcPct val="35000"/>
                </a:spcAft>
              </a:pPr>
              <a:r>
                <a:rPr lang="en-US" sz="700" b="1" dirty="0">
                  <a:solidFill>
                    <a:srgbClr val="FFFFFF"/>
                  </a:solidFill>
                  <a:latin typeface="Arial"/>
                </a:rPr>
                <a:t>.</a:t>
              </a:r>
              <a:endParaRPr lang="en-US" sz="700" dirty="0">
                <a:solidFill>
                  <a:srgbClr val="FFFFFF"/>
                </a:solidFill>
                <a:latin typeface="Arial"/>
              </a:endParaRPr>
            </a:p>
          </p:txBody>
        </p:sp>
      </p:grpSp>
      <p:sp>
        <p:nvSpPr>
          <p:cNvPr id="12" name="Rounded Rectangle 11"/>
          <p:cNvSpPr/>
          <p:nvPr/>
        </p:nvSpPr>
        <p:spPr>
          <a:xfrm>
            <a:off x="2971800" y="1981200"/>
            <a:ext cx="2960434" cy="1219199"/>
          </a:xfrm>
          <a:prstGeom prst="roundRect">
            <a:avLst>
              <a:gd name="adj" fmla="val 10000"/>
            </a:avLst>
          </a:prstGeom>
          <a:solidFill>
            <a:srgbClr val="7030A0"/>
          </a:solidFill>
        </p:spPr>
        <p:style>
          <a:lnRef idx="3">
            <a:schemeClr val="lt1">
              <a:hueOff val="0"/>
              <a:satOff val="0"/>
              <a:lumOff val="0"/>
              <a:alphaOff val="0"/>
            </a:schemeClr>
          </a:lnRef>
          <a:fillRef idx="1">
            <a:schemeClr val="accent3">
              <a:hueOff val="6615878"/>
              <a:satOff val="12545"/>
              <a:lumOff val="-27794"/>
              <a:alphaOff val="0"/>
            </a:schemeClr>
          </a:fillRef>
          <a:effectRef idx="1">
            <a:schemeClr val="accent3">
              <a:hueOff val="6615878"/>
              <a:satOff val="12545"/>
              <a:lumOff val="-27794"/>
              <a:alphaOff val="0"/>
            </a:schemeClr>
          </a:effectRef>
          <a:fontRef idx="minor">
            <a:schemeClr val="lt1"/>
          </a:fontRef>
        </p:style>
      </p:sp>
      <p:grpSp>
        <p:nvGrpSpPr>
          <p:cNvPr id="7" name="Group 13"/>
          <p:cNvGrpSpPr/>
          <p:nvPr/>
        </p:nvGrpSpPr>
        <p:grpSpPr>
          <a:xfrm>
            <a:off x="2971800" y="4953000"/>
            <a:ext cx="2960434" cy="1201833"/>
            <a:chOff x="2374873" y="2769717"/>
            <a:chExt cx="2960434" cy="818870"/>
          </a:xfrm>
        </p:grpSpPr>
        <p:sp>
          <p:nvSpPr>
            <p:cNvPr id="15" name="Rounded Rectangle 14"/>
            <p:cNvSpPr/>
            <p:nvPr/>
          </p:nvSpPr>
          <p:spPr>
            <a:xfrm>
              <a:off x="2374873" y="2769717"/>
              <a:ext cx="2960434" cy="814673"/>
            </a:xfrm>
            <a:prstGeom prst="roundRect">
              <a:avLst>
                <a:gd name="adj" fmla="val 10000"/>
              </a:avLst>
            </a:prstGeom>
          </p:spPr>
          <p:style>
            <a:lnRef idx="3">
              <a:schemeClr val="lt1">
                <a:hueOff val="0"/>
                <a:satOff val="0"/>
                <a:lumOff val="0"/>
                <a:alphaOff val="0"/>
              </a:schemeClr>
            </a:lnRef>
            <a:fillRef idx="1">
              <a:schemeClr val="accent3">
                <a:hueOff val="2205293"/>
                <a:satOff val="4182"/>
                <a:lumOff val="-9265"/>
                <a:alphaOff val="0"/>
              </a:schemeClr>
            </a:fillRef>
            <a:effectRef idx="1">
              <a:schemeClr val="accent3">
                <a:hueOff val="2205293"/>
                <a:satOff val="4182"/>
                <a:lumOff val="-9265"/>
                <a:alphaOff val="0"/>
              </a:schemeClr>
            </a:effectRef>
            <a:fontRef idx="minor">
              <a:schemeClr val="lt1"/>
            </a:fontRef>
          </p:style>
        </p:sp>
        <p:sp>
          <p:nvSpPr>
            <p:cNvPr id="16" name="Rounded Rectangle 4"/>
            <p:cNvSpPr/>
            <p:nvPr/>
          </p:nvSpPr>
          <p:spPr>
            <a:xfrm>
              <a:off x="2527273" y="2821636"/>
              <a:ext cx="2437182" cy="766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US" b="1" dirty="0" smtClean="0">
                  <a:solidFill>
                    <a:schemeClr val="bg2">
                      <a:lumMod val="25000"/>
                    </a:schemeClr>
                  </a:solidFill>
                  <a:latin typeface="Arial"/>
                </a:rPr>
                <a:t>Reward Quality, Not Quantity </a:t>
              </a:r>
              <a:endParaRPr lang="en-US" b="1" dirty="0">
                <a:solidFill>
                  <a:schemeClr val="bg2">
                    <a:lumMod val="25000"/>
                  </a:schemeClr>
                </a:solidFill>
                <a:latin typeface="Arial"/>
              </a:endParaRPr>
            </a:p>
          </p:txBody>
        </p:sp>
      </p:grpSp>
      <p:sp>
        <p:nvSpPr>
          <p:cNvPr id="4" name="Rectangle 3"/>
          <p:cNvSpPr/>
          <p:nvPr/>
        </p:nvSpPr>
        <p:spPr>
          <a:xfrm>
            <a:off x="381000" y="2743200"/>
            <a:ext cx="1524000" cy="147732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a:ln w="11430"/>
                <a:gradFill>
                  <a:gsLst>
                    <a:gs pos="0">
                      <a:srgbClr val="FFFDFB">
                        <a:tint val="90000"/>
                        <a:satMod val="120000"/>
                      </a:srgbClr>
                    </a:gs>
                    <a:gs pos="25000">
                      <a:srgbClr val="FFFDFB">
                        <a:tint val="93000"/>
                        <a:satMod val="120000"/>
                      </a:srgbClr>
                    </a:gs>
                    <a:gs pos="50000">
                      <a:srgbClr val="FFFDFB">
                        <a:shade val="89000"/>
                        <a:satMod val="110000"/>
                      </a:srgbClr>
                    </a:gs>
                    <a:gs pos="75000">
                      <a:srgbClr val="FFFDFB">
                        <a:tint val="93000"/>
                        <a:satMod val="120000"/>
                      </a:srgbClr>
                    </a:gs>
                    <a:gs pos="100000">
                      <a:srgbClr val="FFFDFB">
                        <a:tint val="90000"/>
                        <a:satMod val="120000"/>
                      </a:srgbClr>
                    </a:gs>
                  </a:gsLst>
                  <a:lin ang="5400000"/>
                </a:gradFill>
                <a:effectLst>
                  <a:outerShdw blurRad="80000" dist="40000" dir="5040000" algn="tl">
                    <a:srgbClr val="000000">
                      <a:alpha val="30000"/>
                    </a:srgbClr>
                  </a:outerShdw>
                </a:effectLst>
                <a:latin typeface="Arial"/>
              </a:rPr>
              <a:t>ACA SIGNED INTO LAW MARCH  23, 2010</a:t>
            </a:r>
          </a:p>
        </p:txBody>
      </p:sp>
      <p:sp>
        <p:nvSpPr>
          <p:cNvPr id="24" name="Right Arrow 23"/>
          <p:cNvSpPr/>
          <p:nvPr/>
        </p:nvSpPr>
        <p:spPr>
          <a:xfrm>
            <a:off x="2133600" y="2362200"/>
            <a:ext cx="838200" cy="3810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rgbClr val="FFFFFF"/>
              </a:solidFill>
              <a:latin typeface="Arial"/>
            </a:endParaRPr>
          </a:p>
        </p:txBody>
      </p:sp>
      <p:sp>
        <p:nvSpPr>
          <p:cNvPr id="27" name="Right Arrow 26"/>
          <p:cNvSpPr/>
          <p:nvPr/>
        </p:nvSpPr>
        <p:spPr>
          <a:xfrm>
            <a:off x="2133600" y="5257800"/>
            <a:ext cx="838200" cy="3810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rgbClr val="FFFFFF"/>
              </a:solidFill>
              <a:latin typeface="Arial"/>
            </a:endParaRPr>
          </a:p>
        </p:txBody>
      </p:sp>
      <p:sp>
        <p:nvSpPr>
          <p:cNvPr id="32" name="TextBox 31"/>
          <p:cNvSpPr txBox="1"/>
          <p:nvPr/>
        </p:nvSpPr>
        <p:spPr>
          <a:xfrm>
            <a:off x="3568700" y="5854700"/>
            <a:ext cx="184666" cy="369332"/>
          </a:xfrm>
          <a:prstGeom prst="rect">
            <a:avLst/>
          </a:prstGeom>
          <a:noFill/>
        </p:spPr>
        <p:txBody>
          <a:bodyPr wrap="none" rtlCol="0">
            <a:spAutoFit/>
          </a:bodyPr>
          <a:lstStyle/>
          <a:p>
            <a:endParaRPr lang="en-US" dirty="0">
              <a:solidFill>
                <a:srgbClr val="008C99"/>
              </a:solidFill>
              <a:latin typeface="Arial"/>
            </a:endParaRPr>
          </a:p>
        </p:txBody>
      </p:sp>
      <p:sp>
        <p:nvSpPr>
          <p:cNvPr id="38" name="Right Arrow 37"/>
          <p:cNvSpPr/>
          <p:nvPr/>
        </p:nvSpPr>
        <p:spPr>
          <a:xfrm>
            <a:off x="2133600" y="3810000"/>
            <a:ext cx="838200" cy="3810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rgbClr val="FFFFFF"/>
              </a:solidFill>
              <a:latin typeface="Arial"/>
            </a:endParaRPr>
          </a:p>
        </p:txBody>
      </p:sp>
      <p:sp>
        <p:nvSpPr>
          <p:cNvPr id="42" name="Rounded Rectangle 41"/>
          <p:cNvSpPr/>
          <p:nvPr/>
        </p:nvSpPr>
        <p:spPr>
          <a:xfrm>
            <a:off x="3048000" y="3505200"/>
            <a:ext cx="2895600" cy="1219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a:rPr>
              <a:t>Improve Access to Primary and Preventive Care</a:t>
            </a:r>
            <a:endParaRPr lang="en-US" sz="1600" dirty="0">
              <a:solidFill>
                <a:srgbClr val="FFFFFF"/>
              </a:solidFill>
              <a:latin typeface="Arial"/>
            </a:endParaRPr>
          </a:p>
        </p:txBody>
      </p:sp>
      <p:pic>
        <p:nvPicPr>
          <p:cNvPr id="6" name="Picture 5" descr="alg-health-care-bill-jp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2700" y="838200"/>
            <a:ext cx="2781300" cy="2041532"/>
          </a:xfrm>
          <a:prstGeom prst="rect">
            <a:avLst/>
          </a:prstGeom>
          <a:ln>
            <a:noFill/>
          </a:ln>
          <a:effectLst>
            <a:softEdge rad="112500"/>
          </a:effectLst>
        </p:spPr>
      </p:pic>
      <p:sp>
        <p:nvSpPr>
          <p:cNvPr id="31" name="Rectangle 30"/>
          <p:cNvSpPr/>
          <p:nvPr/>
        </p:nvSpPr>
        <p:spPr>
          <a:xfrm>
            <a:off x="2971800" y="2057400"/>
            <a:ext cx="2896818" cy="923330"/>
          </a:xfrm>
          <a:prstGeom prst="rect">
            <a:avLst/>
          </a:prstGeom>
        </p:spPr>
        <p:txBody>
          <a:bodyPr wrap="square">
            <a:spAutoFit/>
          </a:bodyPr>
          <a:lstStyle/>
          <a:p>
            <a:pPr defTabSz="457200"/>
            <a:r>
              <a:rPr lang="en-US" b="1" dirty="0" smtClean="0">
                <a:solidFill>
                  <a:srgbClr val="FFFFFF"/>
                </a:solidFill>
                <a:latin typeface="Arial"/>
              </a:rPr>
              <a:t>Expand and Strengthen Health Insurance Coverage</a:t>
            </a:r>
            <a:endParaRPr lang="en-US" dirty="0">
              <a:solidFill>
                <a:prstClr val="black"/>
              </a:solidFill>
            </a:endParaRPr>
          </a:p>
        </p:txBody>
      </p:sp>
      <p:sp>
        <p:nvSpPr>
          <p:cNvPr id="29" name="Oval 28"/>
          <p:cNvSpPr/>
          <p:nvPr/>
        </p:nvSpPr>
        <p:spPr>
          <a:xfrm>
            <a:off x="2971800" y="3200400"/>
            <a:ext cx="34290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9740"/>
    </mc:Choice>
    <mc:Fallback xmlns="">
      <p:transition spd="slow" advTm="397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4648200" cy="960438"/>
          </a:xfrm>
        </p:spPr>
        <p:txBody>
          <a:bodyPr>
            <a:normAutofit fontScale="90000"/>
          </a:bodyPr>
          <a:lstStyle/>
          <a:p>
            <a:pPr algn="l"/>
            <a:r>
              <a:rPr lang="en-US" sz="3200" dirty="0" smtClean="0">
                <a:solidFill>
                  <a:schemeClr val="tx2"/>
                </a:solidFill>
              </a:rPr>
              <a:t/>
            </a:r>
            <a:br>
              <a:rPr lang="en-US" sz="3200" dirty="0" smtClean="0">
                <a:solidFill>
                  <a:schemeClr val="tx2"/>
                </a:solidFill>
              </a:rPr>
            </a:br>
            <a:r>
              <a:rPr lang="en-US" sz="3200" dirty="0" smtClean="0">
                <a:solidFill>
                  <a:schemeClr val="tx2"/>
                </a:solidFill>
              </a:rPr>
              <a:t>  </a:t>
            </a:r>
            <a:endParaRPr lang="en-US" sz="3200" dirty="0">
              <a:solidFill>
                <a:schemeClr val="tx2"/>
              </a:solidFill>
            </a:endParaRPr>
          </a:p>
        </p:txBody>
      </p:sp>
      <p:cxnSp>
        <p:nvCxnSpPr>
          <p:cNvPr id="5" name="Straight Connector 4"/>
          <p:cNvCxnSpPr/>
          <p:nvPr/>
        </p:nvCxnSpPr>
        <p:spPr>
          <a:xfrm>
            <a:off x="5943600" y="914400"/>
            <a:ext cx="3200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verThriveIllinois-logo-321.jpg"/>
          <p:cNvPicPr>
            <a:picLocks noChangeAspect="1"/>
          </p:cNvPicPr>
          <p:nvPr/>
        </p:nvPicPr>
        <p:blipFill>
          <a:blip r:embed="rId3" cstate="print"/>
          <a:stretch>
            <a:fillRect/>
          </a:stretch>
        </p:blipFill>
        <p:spPr>
          <a:xfrm>
            <a:off x="6934200" y="5867400"/>
            <a:ext cx="1746800" cy="685800"/>
          </a:xfrm>
          <a:prstGeom prst="rect">
            <a:avLst/>
          </a:prstGeom>
        </p:spPr>
      </p:pic>
      <p:pic>
        <p:nvPicPr>
          <p:cNvPr id="9" name="Picture 8" descr="aca-preventiveserivces-cdc.jpg"/>
          <p:cNvPicPr>
            <a:picLocks noChangeAspect="1"/>
          </p:cNvPicPr>
          <p:nvPr/>
        </p:nvPicPr>
        <p:blipFill>
          <a:blip r:embed="rId4" cstate="print"/>
          <a:stretch>
            <a:fillRect/>
          </a:stretch>
        </p:blipFill>
        <p:spPr>
          <a:xfrm>
            <a:off x="1143000" y="1600200"/>
            <a:ext cx="6905554" cy="4251995"/>
          </a:xfrm>
          <a:prstGeom prst="rect">
            <a:avLst/>
          </a:prstGeom>
        </p:spPr>
      </p:pic>
      <p:sp>
        <p:nvSpPr>
          <p:cNvPr id="10" name="Rectangle 9"/>
          <p:cNvSpPr/>
          <p:nvPr/>
        </p:nvSpPr>
        <p:spPr>
          <a:xfrm>
            <a:off x="0" y="0"/>
            <a:ext cx="9144000" cy="523220"/>
          </a:xfrm>
          <a:prstGeom prst="rect">
            <a:avLst/>
          </a:prstGeom>
        </p:spPr>
        <p:txBody>
          <a:bodyPr wrap="square">
            <a:spAutoFit/>
          </a:bodyPr>
          <a:lstStyle/>
          <a:p>
            <a:r>
              <a:rPr lang="en-US" sz="2800" u="sng" dirty="0" smtClean="0">
                <a:solidFill>
                  <a:schemeClr val="accent6">
                    <a:lumMod val="75000"/>
                  </a:schemeClr>
                </a:solidFill>
                <a:latin typeface="+mj-lt"/>
              </a:rPr>
              <a:t>Improve Access to Primary and Preventive Care</a:t>
            </a:r>
            <a:endParaRPr lang="en-US" sz="2400" u="sng" dirty="0">
              <a:solidFill>
                <a:schemeClr val="accent6">
                  <a:lumMod val="75000"/>
                </a:schemeClr>
              </a:solidFill>
              <a:latin typeface="+mj-lt"/>
            </a:endParaRPr>
          </a:p>
        </p:txBody>
      </p:sp>
      <p:sp>
        <p:nvSpPr>
          <p:cNvPr id="12" name="Title 1"/>
          <p:cNvSpPr txBox="1">
            <a:spLocks/>
          </p:cNvSpPr>
          <p:nvPr/>
        </p:nvSpPr>
        <p:spPr>
          <a:xfrm>
            <a:off x="0" y="381000"/>
            <a:ext cx="6096000" cy="960438"/>
          </a:xfrm>
          <a:prstGeom prst="rect">
            <a:avLst/>
          </a:prstGeom>
        </p:spPr>
        <p:txBody>
          <a:bodyPr vert="horz"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Preventive</a:t>
            </a:r>
            <a:r>
              <a:rPr kumimoji="0" lang="en-US" sz="3200" b="0" i="0" u="none" strike="noStrike" kern="1200" cap="none" spc="0" normalizeH="0" noProof="0" dirty="0" smtClean="0">
                <a:ln>
                  <a:noFill/>
                </a:ln>
                <a:solidFill>
                  <a:schemeClr val="tx2"/>
                </a:solidFill>
                <a:effectLst/>
                <a:uLnTx/>
                <a:uFillTx/>
                <a:latin typeface="+mj-lt"/>
                <a:ea typeface="+mj-ea"/>
                <a:cs typeface="+mj-cs"/>
              </a:rPr>
              <a:t> Services w/ no cost sharing </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700936116"/>
      </p:ext>
    </p:extLst>
  </p:cSld>
  <p:clrMapOvr>
    <a:masterClrMapping/>
  </p:clrMapOvr>
  <mc:AlternateContent xmlns:mc="http://schemas.openxmlformats.org/markup-compatibility/2006" xmlns:p14="http://schemas.microsoft.com/office/powerpoint/2010/main">
    <mc:Choice Requires="p14">
      <p:transition spd="slow" p14:dur="2000" advTm="100088"/>
    </mc:Choice>
    <mc:Fallback xmlns="">
      <p:transition spd="slow" advTm="10008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4648200" cy="960438"/>
          </a:xfrm>
        </p:spPr>
        <p:txBody>
          <a:bodyPr>
            <a:normAutofit fontScale="90000"/>
          </a:bodyPr>
          <a:lstStyle/>
          <a:p>
            <a:pPr algn="l"/>
            <a:r>
              <a:rPr lang="en-US" sz="3200" dirty="0" smtClean="0">
                <a:solidFill>
                  <a:schemeClr val="tx2"/>
                </a:solidFill>
              </a:rPr>
              <a:t/>
            </a:r>
            <a:br>
              <a:rPr lang="en-US" sz="3200" dirty="0" smtClean="0">
                <a:solidFill>
                  <a:schemeClr val="tx2"/>
                </a:solidFill>
              </a:rPr>
            </a:br>
            <a:r>
              <a:rPr lang="en-US" sz="3200" dirty="0" smtClean="0">
                <a:solidFill>
                  <a:schemeClr val="tx2"/>
                </a:solidFill>
              </a:rPr>
              <a:t>  </a:t>
            </a:r>
            <a:endParaRPr lang="en-US" sz="3200" dirty="0">
              <a:solidFill>
                <a:schemeClr val="tx2"/>
              </a:solidFill>
            </a:endParaRPr>
          </a:p>
        </p:txBody>
      </p:sp>
      <p:cxnSp>
        <p:nvCxnSpPr>
          <p:cNvPr id="5" name="Straight Connector 4"/>
          <p:cNvCxnSpPr/>
          <p:nvPr/>
        </p:nvCxnSpPr>
        <p:spPr>
          <a:xfrm>
            <a:off x="5943600" y="914400"/>
            <a:ext cx="3200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verThriveIllinois-logo-321.jpg"/>
          <p:cNvPicPr>
            <a:picLocks noChangeAspect="1"/>
          </p:cNvPicPr>
          <p:nvPr/>
        </p:nvPicPr>
        <p:blipFill>
          <a:blip r:embed="rId3" cstate="print"/>
          <a:stretch>
            <a:fillRect/>
          </a:stretch>
        </p:blipFill>
        <p:spPr>
          <a:xfrm>
            <a:off x="7162800" y="6172200"/>
            <a:ext cx="1746800" cy="685800"/>
          </a:xfrm>
          <a:prstGeom prst="rect">
            <a:avLst/>
          </a:prstGeom>
        </p:spPr>
      </p:pic>
      <p:sp>
        <p:nvSpPr>
          <p:cNvPr id="10" name="Rectangle 9"/>
          <p:cNvSpPr/>
          <p:nvPr/>
        </p:nvSpPr>
        <p:spPr>
          <a:xfrm>
            <a:off x="0" y="0"/>
            <a:ext cx="9144000" cy="523220"/>
          </a:xfrm>
          <a:prstGeom prst="rect">
            <a:avLst/>
          </a:prstGeom>
        </p:spPr>
        <p:txBody>
          <a:bodyPr wrap="square">
            <a:spAutoFit/>
          </a:bodyPr>
          <a:lstStyle/>
          <a:p>
            <a:r>
              <a:rPr lang="en-US" sz="2800" u="sng" dirty="0" smtClean="0">
                <a:solidFill>
                  <a:schemeClr val="accent6">
                    <a:lumMod val="75000"/>
                  </a:schemeClr>
                </a:solidFill>
                <a:latin typeface="+mj-lt"/>
              </a:rPr>
              <a:t>Improve Access to Primary and Preventive Care</a:t>
            </a:r>
            <a:endParaRPr lang="en-US" sz="2400" u="sng" dirty="0">
              <a:solidFill>
                <a:schemeClr val="accent6">
                  <a:lumMod val="75000"/>
                </a:schemeClr>
              </a:solidFill>
              <a:latin typeface="+mj-lt"/>
            </a:endParaRPr>
          </a:p>
        </p:txBody>
      </p:sp>
      <p:sp>
        <p:nvSpPr>
          <p:cNvPr id="12" name="Title 1"/>
          <p:cNvSpPr txBox="1">
            <a:spLocks/>
          </p:cNvSpPr>
          <p:nvPr/>
        </p:nvSpPr>
        <p:spPr>
          <a:xfrm>
            <a:off x="0" y="381000"/>
            <a:ext cx="6096000" cy="960438"/>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Prevention and Public Health Fund</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8" name="Picture 7" descr="prevention.jpg"/>
          <p:cNvPicPr>
            <a:picLocks noChangeAspect="1"/>
          </p:cNvPicPr>
          <p:nvPr/>
        </p:nvPicPr>
        <p:blipFill>
          <a:blip r:embed="rId4" cstate="print"/>
          <a:stretch>
            <a:fillRect/>
          </a:stretch>
        </p:blipFill>
        <p:spPr>
          <a:xfrm>
            <a:off x="4495800" y="1752600"/>
            <a:ext cx="4114800" cy="4009279"/>
          </a:xfrm>
          <a:prstGeom prst="rect">
            <a:avLst/>
          </a:prstGeom>
        </p:spPr>
      </p:pic>
      <p:sp>
        <p:nvSpPr>
          <p:cNvPr id="14" name="TextBox 13"/>
          <p:cNvSpPr txBox="1"/>
          <p:nvPr/>
        </p:nvSpPr>
        <p:spPr>
          <a:xfrm>
            <a:off x="304800" y="1447800"/>
            <a:ext cx="3581400" cy="5078313"/>
          </a:xfrm>
          <a:prstGeom prst="rect">
            <a:avLst/>
          </a:prstGeom>
          <a:noFill/>
        </p:spPr>
        <p:txBody>
          <a:bodyPr wrap="square" rtlCol="0">
            <a:spAutoFit/>
          </a:bodyPr>
          <a:lstStyle/>
          <a:p>
            <a:pPr>
              <a:buFont typeface="Arial" pitchFamily="34" charset="0"/>
              <a:buChar char="•"/>
            </a:pPr>
            <a:r>
              <a:rPr lang="en-US" sz="2400" dirty="0" smtClean="0"/>
              <a:t>ACA created first dedicated fund for prevention</a:t>
            </a:r>
          </a:p>
          <a:p>
            <a:endParaRPr lang="en-US" sz="2400" dirty="0" smtClean="0"/>
          </a:p>
          <a:p>
            <a:pPr lvl="0">
              <a:buFont typeface="Arial" pitchFamily="34" charset="0"/>
              <a:buChar char="•"/>
            </a:pPr>
            <a:r>
              <a:rPr lang="en-US" sz="2400" dirty="0" smtClean="0"/>
              <a:t>Investments for local health departments and organizations that deal with smoking, obesity, diabetes, heart disease and stroke, immunization, suicide prevention, and early cancer detection</a:t>
            </a:r>
          </a:p>
          <a:p>
            <a:endParaRPr lang="en-US" dirty="0" smtClean="0"/>
          </a:p>
          <a:p>
            <a:pPr>
              <a:buFont typeface="Arial" pitchFamily="34" charset="0"/>
              <a:buChar char="•"/>
            </a:pPr>
            <a:endParaRPr lang="en-US" dirty="0"/>
          </a:p>
        </p:txBody>
      </p:sp>
    </p:spTree>
    <p:extLst>
      <p:ext uri="{BB962C8B-B14F-4D97-AF65-F5344CB8AC3E}">
        <p14:creationId xmlns:p14="http://schemas.microsoft.com/office/powerpoint/2010/main" val="2700936116"/>
      </p:ext>
    </p:extLst>
  </p:cSld>
  <p:clrMapOvr>
    <a:masterClrMapping/>
  </p:clrMapOvr>
  <mc:AlternateContent xmlns:mc="http://schemas.openxmlformats.org/markup-compatibility/2006" xmlns:p14="http://schemas.microsoft.com/office/powerpoint/2010/main">
    <mc:Choice Requires="p14">
      <p:transition spd="slow" p14:dur="2000" advTm="100088"/>
    </mc:Choice>
    <mc:Fallback xmlns="">
      <p:transition spd="slow" advTm="10008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4648200" cy="960438"/>
          </a:xfrm>
        </p:spPr>
        <p:txBody>
          <a:bodyPr>
            <a:normAutofit fontScale="90000"/>
          </a:bodyPr>
          <a:lstStyle/>
          <a:p>
            <a:pPr algn="l"/>
            <a:r>
              <a:rPr lang="en-US" sz="3200" dirty="0" smtClean="0">
                <a:solidFill>
                  <a:schemeClr val="tx2"/>
                </a:solidFill>
              </a:rPr>
              <a:t/>
            </a:r>
            <a:br>
              <a:rPr lang="en-US" sz="3200" dirty="0" smtClean="0">
                <a:solidFill>
                  <a:schemeClr val="tx2"/>
                </a:solidFill>
              </a:rPr>
            </a:br>
            <a:r>
              <a:rPr lang="en-US" sz="3200" dirty="0" smtClean="0">
                <a:solidFill>
                  <a:schemeClr val="tx2"/>
                </a:solidFill>
              </a:rPr>
              <a:t>  </a:t>
            </a:r>
            <a:endParaRPr lang="en-US" sz="3200" dirty="0">
              <a:solidFill>
                <a:schemeClr val="tx2"/>
              </a:solidFill>
            </a:endParaRPr>
          </a:p>
        </p:txBody>
      </p:sp>
      <p:cxnSp>
        <p:nvCxnSpPr>
          <p:cNvPr id="5" name="Straight Connector 4"/>
          <p:cNvCxnSpPr/>
          <p:nvPr/>
        </p:nvCxnSpPr>
        <p:spPr>
          <a:xfrm>
            <a:off x="5943600" y="914400"/>
            <a:ext cx="3200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verThriveIllinois-logo-321.jpg"/>
          <p:cNvPicPr>
            <a:picLocks noChangeAspect="1"/>
          </p:cNvPicPr>
          <p:nvPr/>
        </p:nvPicPr>
        <p:blipFill>
          <a:blip r:embed="rId3" cstate="print"/>
          <a:stretch>
            <a:fillRect/>
          </a:stretch>
        </p:blipFill>
        <p:spPr>
          <a:xfrm>
            <a:off x="7162800" y="6172200"/>
            <a:ext cx="1746800" cy="685800"/>
          </a:xfrm>
          <a:prstGeom prst="rect">
            <a:avLst/>
          </a:prstGeom>
        </p:spPr>
      </p:pic>
      <p:sp>
        <p:nvSpPr>
          <p:cNvPr id="10" name="Rectangle 9"/>
          <p:cNvSpPr/>
          <p:nvPr/>
        </p:nvSpPr>
        <p:spPr>
          <a:xfrm>
            <a:off x="0" y="0"/>
            <a:ext cx="9144000" cy="523220"/>
          </a:xfrm>
          <a:prstGeom prst="rect">
            <a:avLst/>
          </a:prstGeom>
        </p:spPr>
        <p:txBody>
          <a:bodyPr wrap="square">
            <a:spAutoFit/>
          </a:bodyPr>
          <a:lstStyle/>
          <a:p>
            <a:r>
              <a:rPr lang="en-US" sz="2800" u="sng" dirty="0" smtClean="0">
                <a:solidFill>
                  <a:schemeClr val="accent6">
                    <a:lumMod val="75000"/>
                  </a:schemeClr>
                </a:solidFill>
                <a:latin typeface="+mj-lt"/>
              </a:rPr>
              <a:t>Improve Access to Primary and Preventive Care</a:t>
            </a:r>
            <a:endParaRPr lang="en-US" sz="2400" u="sng" dirty="0">
              <a:solidFill>
                <a:schemeClr val="accent6">
                  <a:lumMod val="75000"/>
                </a:schemeClr>
              </a:solidFill>
              <a:latin typeface="+mj-lt"/>
            </a:endParaRPr>
          </a:p>
        </p:txBody>
      </p:sp>
      <p:sp>
        <p:nvSpPr>
          <p:cNvPr id="12" name="Title 1"/>
          <p:cNvSpPr txBox="1">
            <a:spLocks/>
          </p:cNvSpPr>
          <p:nvPr/>
        </p:nvSpPr>
        <p:spPr>
          <a:xfrm>
            <a:off x="0" y="381000"/>
            <a:ext cx="6096000" cy="960438"/>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Expand PCMH,</a:t>
            </a:r>
            <a:r>
              <a:rPr kumimoji="0" lang="en-US" sz="3200" b="0" i="0" u="none" strike="noStrike" kern="1200" cap="none" spc="0" normalizeH="0" noProof="0" dirty="0" smtClean="0">
                <a:ln>
                  <a:noFill/>
                </a:ln>
                <a:solidFill>
                  <a:schemeClr val="tx2"/>
                </a:solidFill>
                <a:effectLst/>
                <a:uLnTx/>
                <a:uFillTx/>
                <a:latin typeface="+mj-lt"/>
                <a:ea typeface="+mj-ea"/>
                <a:cs typeface="+mj-cs"/>
              </a:rPr>
              <a:t> FQHC</a:t>
            </a:r>
            <a:r>
              <a:rPr lang="en-US" sz="3200" dirty="0" smtClean="0">
                <a:solidFill>
                  <a:schemeClr val="tx2"/>
                </a:solidFill>
                <a:latin typeface="+mj-lt"/>
                <a:ea typeface="+mj-ea"/>
                <a:cs typeface="+mj-cs"/>
              </a:rPr>
              <a:t>’s</a:t>
            </a:r>
            <a:endParaRPr kumimoji="0" lang="en-US" sz="3200" b="0" i="0" u="none" strike="noStrike" kern="1200" cap="none" spc="0" normalizeH="0" noProof="0" dirty="0" smtClean="0">
              <a:ln>
                <a:noFill/>
              </a:ln>
              <a:solidFill>
                <a:schemeClr val="tx2"/>
              </a:solidFill>
              <a:effectLst/>
              <a:uLnTx/>
              <a:uFillTx/>
              <a:latin typeface="+mj-lt"/>
              <a:ea typeface="+mj-ea"/>
              <a:cs typeface="+mj-cs"/>
            </a:endParaRPr>
          </a:p>
        </p:txBody>
      </p:sp>
      <p:pic>
        <p:nvPicPr>
          <p:cNvPr id="9" name="Picture 8" descr="patient centered.jpg"/>
          <p:cNvPicPr>
            <a:picLocks noChangeAspect="1"/>
          </p:cNvPicPr>
          <p:nvPr/>
        </p:nvPicPr>
        <p:blipFill>
          <a:blip r:embed="rId4" cstate="print"/>
          <a:stretch>
            <a:fillRect/>
          </a:stretch>
        </p:blipFill>
        <p:spPr>
          <a:xfrm>
            <a:off x="0" y="1447800"/>
            <a:ext cx="4377446" cy="2438400"/>
          </a:xfrm>
          <a:prstGeom prst="rect">
            <a:avLst/>
          </a:prstGeom>
        </p:spPr>
      </p:pic>
      <p:sp>
        <p:nvSpPr>
          <p:cNvPr id="13" name="TextBox 12"/>
          <p:cNvSpPr txBox="1"/>
          <p:nvPr/>
        </p:nvSpPr>
        <p:spPr>
          <a:xfrm>
            <a:off x="0" y="3810000"/>
            <a:ext cx="4572000" cy="3354765"/>
          </a:xfrm>
          <a:prstGeom prst="rect">
            <a:avLst/>
          </a:prstGeom>
          <a:noFill/>
        </p:spPr>
        <p:txBody>
          <a:bodyPr wrap="square" rtlCol="0">
            <a:spAutoFit/>
          </a:bodyPr>
          <a:lstStyle/>
          <a:p>
            <a:r>
              <a:rPr lang="en-US" u="sng" dirty="0" smtClean="0"/>
              <a:t>Six features of PCMH under ACA</a:t>
            </a:r>
            <a:r>
              <a:rPr lang="en-US" dirty="0" smtClean="0"/>
              <a:t>:</a:t>
            </a:r>
          </a:p>
          <a:p>
            <a:pPr marL="342900" indent="-342900">
              <a:buAutoNum type="arabicParenR"/>
            </a:pPr>
            <a:r>
              <a:rPr lang="en-US" dirty="0" smtClean="0"/>
              <a:t>A whole person orientation</a:t>
            </a:r>
          </a:p>
          <a:p>
            <a:pPr marL="342900" indent="-342900">
              <a:buAutoNum type="arabicParenR"/>
            </a:pPr>
            <a:r>
              <a:rPr lang="en-US" dirty="0" smtClean="0"/>
              <a:t>Coordinated and integrated care</a:t>
            </a:r>
          </a:p>
          <a:p>
            <a:pPr marL="342900" indent="-342900">
              <a:buAutoNum type="arabicParenR"/>
            </a:pPr>
            <a:r>
              <a:rPr lang="en-US" dirty="0" smtClean="0"/>
              <a:t>Safe &amp; high quality care through evidence-informed medicine</a:t>
            </a:r>
          </a:p>
          <a:p>
            <a:pPr marL="342900" indent="-342900">
              <a:buAutoNum type="arabicParenR"/>
            </a:pPr>
            <a:r>
              <a:rPr lang="en-US" sz="2800" dirty="0" smtClean="0"/>
              <a:t>Appropriate use of health information technology</a:t>
            </a:r>
          </a:p>
          <a:p>
            <a:pPr marL="342900" indent="-342900">
              <a:buAutoNum type="arabicParenR"/>
            </a:pPr>
            <a:r>
              <a:rPr lang="en-US" sz="1600" dirty="0" smtClean="0"/>
              <a:t>Continuous quality improvements</a:t>
            </a:r>
          </a:p>
          <a:p>
            <a:pPr marL="342900" indent="-342900">
              <a:buAutoNum type="arabicParenR"/>
            </a:pPr>
            <a:r>
              <a:rPr lang="en-US" sz="1600" dirty="0" smtClean="0"/>
              <a:t>Payment that recognizes added value from additional components of patient-centered care </a:t>
            </a:r>
          </a:p>
          <a:p>
            <a:endParaRPr lang="en-US" dirty="0"/>
          </a:p>
        </p:txBody>
      </p:sp>
      <p:sp>
        <p:nvSpPr>
          <p:cNvPr id="15" name="Rectangle 14"/>
          <p:cNvSpPr/>
          <p:nvPr/>
        </p:nvSpPr>
        <p:spPr>
          <a:xfrm>
            <a:off x="4572000" y="4272677"/>
            <a:ext cx="4572000" cy="1754326"/>
          </a:xfrm>
          <a:prstGeom prst="rect">
            <a:avLst/>
          </a:prstGeom>
        </p:spPr>
        <p:txBody>
          <a:bodyPr>
            <a:spAutoFit/>
          </a:bodyPr>
          <a:lstStyle/>
          <a:p>
            <a:r>
              <a:rPr lang="en-US" dirty="0" smtClean="0"/>
              <a:t>o Create new health center sites in medically underserved areas. </a:t>
            </a:r>
          </a:p>
          <a:p>
            <a:r>
              <a:rPr lang="en-US" dirty="0" smtClean="0"/>
              <a:t>o Expand preventive and primary health care services at existing health center sites. </a:t>
            </a:r>
          </a:p>
          <a:p>
            <a:r>
              <a:rPr lang="en-US" dirty="0" smtClean="0"/>
              <a:t>• Support major construction and renovation projects at community health centers nationwide.</a:t>
            </a:r>
            <a:endParaRPr lang="en-US" dirty="0"/>
          </a:p>
        </p:txBody>
      </p:sp>
      <p:pic>
        <p:nvPicPr>
          <p:cNvPr id="16" name="Picture 15" descr="federally-qualified-health-centers.jpg"/>
          <p:cNvPicPr>
            <a:picLocks noChangeAspect="1"/>
          </p:cNvPicPr>
          <p:nvPr/>
        </p:nvPicPr>
        <p:blipFill>
          <a:blip r:embed="rId5" cstate="print"/>
          <a:stretch>
            <a:fillRect/>
          </a:stretch>
        </p:blipFill>
        <p:spPr>
          <a:xfrm>
            <a:off x="5105400" y="1295400"/>
            <a:ext cx="3352800" cy="2700867"/>
          </a:xfrm>
          <a:prstGeom prst="rect">
            <a:avLst/>
          </a:prstGeom>
        </p:spPr>
      </p:pic>
    </p:spTree>
    <p:extLst>
      <p:ext uri="{BB962C8B-B14F-4D97-AF65-F5344CB8AC3E}">
        <p14:creationId xmlns:p14="http://schemas.microsoft.com/office/powerpoint/2010/main" val="2700936116"/>
      </p:ext>
    </p:extLst>
  </p:cSld>
  <p:clrMapOvr>
    <a:masterClrMapping/>
  </p:clrMapOvr>
  <mc:AlternateContent xmlns:mc="http://schemas.openxmlformats.org/markup-compatibility/2006" xmlns:p14="http://schemas.microsoft.com/office/powerpoint/2010/main">
    <mc:Choice Requires="p14">
      <p:transition spd="slow" p14:dur="2000" advTm="100088"/>
    </mc:Choice>
    <mc:Fallback xmlns="">
      <p:transition spd="slow" advTm="10008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Electronic Health Records (EHR)</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endParaRPr lang="en-US" dirty="0"/>
          </a:p>
        </p:txBody>
      </p:sp>
      <p:sp>
        <p:nvSpPr>
          <p:cNvPr id="3" name="Content Placeholder 2"/>
          <p:cNvSpPr>
            <a:spLocks noGrp="1"/>
          </p:cNvSpPr>
          <p:nvPr>
            <p:ph idx="1"/>
          </p:nvPr>
        </p:nvSpPr>
        <p:spPr>
          <a:xfrm>
            <a:off x="381000" y="1905000"/>
            <a:ext cx="8153400" cy="4526280"/>
          </a:xfrm>
        </p:spPr>
        <p:txBody>
          <a:bodyPr>
            <a:normAutofit lnSpcReduction="10000"/>
          </a:bodyPr>
          <a:lstStyle/>
          <a:p>
            <a:r>
              <a:rPr lang="en-US" dirty="0" smtClean="0"/>
              <a:t>An electronic health record (EHR)—sometimes called an electronic medical record (EMR)—allows healthcare providers to record patient information electronically instead of using paper records.</a:t>
            </a:r>
          </a:p>
          <a:p>
            <a:r>
              <a:rPr lang="en-US" dirty="0" smtClean="0"/>
              <a:t>The Affordable Care Act includes funding to expand the use of EHR’s </a:t>
            </a:r>
          </a:p>
          <a:p>
            <a:r>
              <a:rPr lang="en-US" dirty="0" smtClean="0"/>
              <a:t>Example: Near North Health Service Corporation (Chicago) received $625,000 in 2012 to promote enhanced sharing of information and expertise with EHR’s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4648200" cy="960438"/>
          </a:xfrm>
        </p:spPr>
        <p:txBody>
          <a:bodyPr>
            <a:normAutofit fontScale="90000"/>
          </a:bodyPr>
          <a:lstStyle/>
          <a:p>
            <a:pPr algn="l"/>
            <a:r>
              <a:rPr lang="en-US" sz="3200" dirty="0" smtClean="0">
                <a:solidFill>
                  <a:schemeClr val="tx2"/>
                </a:solidFill>
              </a:rPr>
              <a:t/>
            </a:r>
            <a:br>
              <a:rPr lang="en-US" sz="3200" dirty="0" smtClean="0">
                <a:solidFill>
                  <a:schemeClr val="tx2"/>
                </a:solidFill>
              </a:rPr>
            </a:br>
            <a:endParaRPr lang="en-US" sz="3200" dirty="0">
              <a:solidFill>
                <a:schemeClr val="tx2"/>
              </a:solidFill>
            </a:endParaRPr>
          </a:p>
        </p:txBody>
      </p:sp>
      <p:cxnSp>
        <p:nvCxnSpPr>
          <p:cNvPr id="5" name="Straight Connector 4"/>
          <p:cNvCxnSpPr/>
          <p:nvPr/>
        </p:nvCxnSpPr>
        <p:spPr>
          <a:xfrm>
            <a:off x="5943600" y="914400"/>
            <a:ext cx="3200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verThriveIllinois-logo-321.jpg"/>
          <p:cNvPicPr>
            <a:picLocks noChangeAspect="1"/>
          </p:cNvPicPr>
          <p:nvPr/>
        </p:nvPicPr>
        <p:blipFill>
          <a:blip r:embed="rId3" cstate="print"/>
          <a:stretch>
            <a:fillRect/>
          </a:stretch>
        </p:blipFill>
        <p:spPr>
          <a:xfrm>
            <a:off x="7162800" y="6172200"/>
            <a:ext cx="1746800" cy="685800"/>
          </a:xfrm>
          <a:prstGeom prst="rect">
            <a:avLst/>
          </a:prstGeom>
        </p:spPr>
      </p:pic>
      <p:sp>
        <p:nvSpPr>
          <p:cNvPr id="10" name="Rectangle 9"/>
          <p:cNvSpPr/>
          <p:nvPr/>
        </p:nvSpPr>
        <p:spPr>
          <a:xfrm>
            <a:off x="0" y="0"/>
            <a:ext cx="9144000" cy="523220"/>
          </a:xfrm>
          <a:prstGeom prst="rect">
            <a:avLst/>
          </a:prstGeom>
        </p:spPr>
        <p:txBody>
          <a:bodyPr wrap="square">
            <a:spAutoFit/>
          </a:bodyPr>
          <a:lstStyle/>
          <a:p>
            <a:r>
              <a:rPr lang="en-US" sz="2800" u="sng" dirty="0" smtClean="0">
                <a:solidFill>
                  <a:schemeClr val="accent6">
                    <a:lumMod val="75000"/>
                  </a:schemeClr>
                </a:solidFill>
                <a:latin typeface="+mj-lt"/>
              </a:rPr>
              <a:t>Improve Access to Primary and Preventive Care</a:t>
            </a:r>
            <a:endParaRPr lang="en-US" sz="2400" u="sng" dirty="0">
              <a:solidFill>
                <a:schemeClr val="accent6">
                  <a:lumMod val="75000"/>
                </a:schemeClr>
              </a:solidFill>
              <a:latin typeface="+mj-lt"/>
            </a:endParaRPr>
          </a:p>
        </p:txBody>
      </p:sp>
      <p:sp>
        <p:nvSpPr>
          <p:cNvPr id="12" name="Title 1"/>
          <p:cNvSpPr txBox="1">
            <a:spLocks/>
          </p:cNvSpPr>
          <p:nvPr/>
        </p:nvSpPr>
        <p:spPr>
          <a:xfrm>
            <a:off x="0" y="381000"/>
            <a:ext cx="6096000" cy="960438"/>
          </a:xfrm>
          <a:prstGeom prst="rect">
            <a:avLst/>
          </a:prstGeom>
        </p:spPr>
        <p:txBody>
          <a:bodyPr vert="horz" anchor="ctr">
            <a:normAutofit/>
          </a:bodyPr>
          <a:lstStyle/>
          <a:p>
            <a:pPr lvl="0">
              <a:spcBef>
                <a:spcPct val="0"/>
              </a:spcBef>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ACA Workforce Supports</a:t>
            </a:r>
            <a:endParaRPr kumimoji="0" lang="en-US" sz="3200" b="0" i="0" u="none" strike="noStrike" kern="1200" cap="none" spc="0" normalizeH="0" noProof="0" dirty="0" smtClean="0">
              <a:ln>
                <a:noFill/>
              </a:ln>
              <a:solidFill>
                <a:schemeClr val="tx2"/>
              </a:solidFill>
              <a:effectLst/>
              <a:uLnTx/>
              <a:uFillTx/>
              <a:latin typeface="+mj-lt"/>
              <a:ea typeface="+mj-ea"/>
              <a:cs typeface="+mj-cs"/>
            </a:endParaRPr>
          </a:p>
        </p:txBody>
      </p:sp>
      <p:pic>
        <p:nvPicPr>
          <p:cNvPr id="14" name="Picture 13" descr="health care providers.JPG"/>
          <p:cNvPicPr>
            <a:picLocks noChangeAspect="1"/>
          </p:cNvPicPr>
          <p:nvPr/>
        </p:nvPicPr>
        <p:blipFill>
          <a:blip r:embed="rId4" cstate="print"/>
          <a:stretch>
            <a:fillRect/>
          </a:stretch>
        </p:blipFill>
        <p:spPr>
          <a:xfrm>
            <a:off x="4267200" y="1905000"/>
            <a:ext cx="4478777" cy="2971800"/>
          </a:xfrm>
          <a:prstGeom prst="rect">
            <a:avLst/>
          </a:prstGeom>
        </p:spPr>
        <p:style>
          <a:lnRef idx="2">
            <a:schemeClr val="accent2"/>
          </a:lnRef>
          <a:fillRef idx="1">
            <a:schemeClr val="lt1"/>
          </a:fillRef>
          <a:effectRef idx="0">
            <a:schemeClr val="accent2"/>
          </a:effectRef>
          <a:fontRef idx="minor">
            <a:schemeClr val="dk1"/>
          </a:fontRef>
        </p:style>
      </p:pic>
      <p:sp>
        <p:nvSpPr>
          <p:cNvPr id="17" name="TextBox 16"/>
          <p:cNvSpPr txBox="1"/>
          <p:nvPr/>
        </p:nvSpPr>
        <p:spPr>
          <a:xfrm>
            <a:off x="228600" y="1752600"/>
            <a:ext cx="3962400" cy="3970318"/>
          </a:xfrm>
          <a:prstGeom prst="rect">
            <a:avLst/>
          </a:prstGeom>
          <a:noFill/>
        </p:spPr>
        <p:txBody>
          <a:bodyPr wrap="square" rtlCol="0">
            <a:spAutoFit/>
          </a:bodyPr>
          <a:lstStyle/>
          <a:p>
            <a:pPr>
              <a:buFont typeface="Arial" pitchFamily="34" charset="0"/>
              <a:buChar char="•"/>
            </a:pPr>
            <a:r>
              <a:rPr lang="en-US" sz="2800" dirty="0" smtClean="0"/>
              <a:t>Authorizes increased funding for:</a:t>
            </a:r>
          </a:p>
          <a:p>
            <a:pPr lvl="1">
              <a:buFont typeface="Arial" pitchFamily="34" charset="0"/>
              <a:buChar char="•"/>
            </a:pPr>
            <a:r>
              <a:rPr lang="en-US" sz="2800" dirty="0" smtClean="0"/>
              <a:t>Title VIII nurse workforce/education and loan repayment programs</a:t>
            </a:r>
          </a:p>
          <a:p>
            <a:pPr>
              <a:buFont typeface="Arial" pitchFamily="34" charset="0"/>
              <a:buChar char="•"/>
            </a:pPr>
            <a:r>
              <a:rPr lang="en-US" sz="2800" dirty="0" smtClean="0"/>
              <a:t>Creates Public Health Workforce Loan repayment program</a:t>
            </a:r>
          </a:p>
        </p:txBody>
      </p:sp>
      <p:sp>
        <p:nvSpPr>
          <p:cNvPr id="9" name="TextBox 8"/>
          <p:cNvSpPr txBox="1"/>
          <p:nvPr/>
        </p:nvSpPr>
        <p:spPr>
          <a:xfrm>
            <a:off x="0" y="5638800"/>
            <a:ext cx="5943600" cy="954107"/>
          </a:xfrm>
          <a:prstGeom prst="rect">
            <a:avLst/>
          </a:prstGeom>
          <a:noFill/>
        </p:spPr>
        <p:txBody>
          <a:bodyPr wrap="square" rtlCol="0">
            <a:spAutoFit/>
          </a:bodyPr>
          <a:lstStyle/>
          <a:p>
            <a:pPr>
              <a:buFont typeface="Arial" pitchFamily="34" charset="0"/>
              <a:buChar char="•"/>
            </a:pPr>
            <a:r>
              <a:rPr lang="en-US" sz="2800" dirty="0" smtClean="0"/>
              <a:t> Increased reimbursement for Medicaid and Medicare primary care providers</a:t>
            </a:r>
            <a:endParaRPr lang="en-US" sz="2800" dirty="0"/>
          </a:p>
        </p:txBody>
      </p:sp>
    </p:spTree>
    <p:extLst>
      <p:ext uri="{BB962C8B-B14F-4D97-AF65-F5344CB8AC3E}">
        <p14:creationId xmlns:p14="http://schemas.microsoft.com/office/powerpoint/2010/main" val="2700936116"/>
      </p:ext>
    </p:extLst>
  </p:cSld>
  <p:clrMapOvr>
    <a:masterClrMapping/>
  </p:clrMapOvr>
  <mc:AlternateContent xmlns:mc="http://schemas.openxmlformats.org/markup-compatibility/2006" xmlns:p14="http://schemas.microsoft.com/office/powerpoint/2010/main">
    <mc:Choice Requires="p14">
      <p:transition spd="slow" p14:dur="2000" advTm="100088"/>
    </mc:Choice>
    <mc:Fallback xmlns="">
      <p:transition spd="slow" advTm="10008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4800600" cy="960438"/>
          </a:xfrm>
        </p:spPr>
        <p:txBody>
          <a:bodyPr>
            <a:normAutofit/>
          </a:bodyPr>
          <a:lstStyle/>
          <a:p>
            <a:pPr algn="l"/>
            <a:r>
              <a:rPr lang="en-US" sz="3200" dirty="0" smtClean="0">
                <a:solidFill>
                  <a:schemeClr val="tx2"/>
                </a:solidFill>
              </a:rPr>
              <a:t>     ACA </a:t>
            </a:r>
            <a:r>
              <a:rPr lang="en-US" sz="3200" dirty="0">
                <a:solidFill>
                  <a:schemeClr val="tx2"/>
                </a:solidFill>
              </a:rPr>
              <a:t>at a Glance</a:t>
            </a:r>
          </a:p>
        </p:txBody>
      </p:sp>
      <p:cxnSp>
        <p:nvCxnSpPr>
          <p:cNvPr id="5" name="Straight Connector 4"/>
          <p:cNvCxnSpPr/>
          <p:nvPr/>
        </p:nvCxnSpPr>
        <p:spPr>
          <a:xfrm>
            <a:off x="4572000" y="914400"/>
            <a:ext cx="4572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verThriveIllinois-logo-321.jpg"/>
          <p:cNvPicPr>
            <a:picLocks noChangeAspect="1"/>
          </p:cNvPicPr>
          <p:nvPr/>
        </p:nvPicPr>
        <p:blipFill>
          <a:blip r:embed="rId3" cstate="print"/>
          <a:stretch>
            <a:fillRect/>
          </a:stretch>
        </p:blipFill>
        <p:spPr>
          <a:xfrm>
            <a:off x="6934200" y="5943600"/>
            <a:ext cx="1746800" cy="685800"/>
          </a:xfrm>
          <a:prstGeom prst="rect">
            <a:avLst/>
          </a:prstGeom>
        </p:spPr>
      </p:pic>
      <p:grpSp>
        <p:nvGrpSpPr>
          <p:cNvPr id="3" name="Group 6"/>
          <p:cNvGrpSpPr/>
          <p:nvPr/>
        </p:nvGrpSpPr>
        <p:grpSpPr>
          <a:xfrm>
            <a:off x="228600" y="1600200"/>
            <a:ext cx="1868191" cy="4525966"/>
            <a:chOff x="88908" y="-101597"/>
            <a:chExt cx="1868191" cy="4525966"/>
          </a:xfrm>
          <a:solidFill>
            <a:schemeClr val="accent5">
              <a:lumMod val="75000"/>
            </a:schemeClr>
          </a:solidFill>
        </p:grpSpPr>
        <p:sp>
          <p:nvSpPr>
            <p:cNvPr id="8" name="Rounded Rectangle 7"/>
            <p:cNvSpPr/>
            <p:nvPr/>
          </p:nvSpPr>
          <p:spPr>
            <a:xfrm>
              <a:off x="88908" y="-101597"/>
              <a:ext cx="1868191" cy="4525966"/>
            </a:xfrm>
            <a:prstGeom prst="roundRect">
              <a:avLst>
                <a:gd name="adj" fmla="val 10000"/>
              </a:avLst>
            </a:prstGeom>
            <a:grp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9" name="Rounded Rectangle 4"/>
            <p:cNvSpPr/>
            <p:nvPr/>
          </p:nvSpPr>
          <p:spPr>
            <a:xfrm>
              <a:off x="211595" y="-55110"/>
              <a:ext cx="1494208" cy="4432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defTabSz="311150">
                <a:lnSpc>
                  <a:spcPct val="90000"/>
                </a:lnSpc>
                <a:spcBef>
                  <a:spcPct val="0"/>
                </a:spcBef>
                <a:spcAft>
                  <a:spcPct val="35000"/>
                </a:spcAft>
              </a:pPr>
              <a:r>
                <a:rPr lang="en-US" sz="700" b="1" dirty="0">
                  <a:solidFill>
                    <a:srgbClr val="FFFFFF"/>
                  </a:solidFill>
                  <a:latin typeface="Arial"/>
                </a:rPr>
                <a:t>.</a:t>
              </a:r>
              <a:endParaRPr lang="en-US" sz="700" dirty="0">
                <a:solidFill>
                  <a:srgbClr val="FFFFFF"/>
                </a:solidFill>
                <a:latin typeface="Arial"/>
              </a:endParaRPr>
            </a:p>
          </p:txBody>
        </p:sp>
      </p:grpSp>
      <p:sp>
        <p:nvSpPr>
          <p:cNvPr id="12" name="Rounded Rectangle 11"/>
          <p:cNvSpPr/>
          <p:nvPr/>
        </p:nvSpPr>
        <p:spPr>
          <a:xfrm>
            <a:off x="2971800" y="1981200"/>
            <a:ext cx="2960434" cy="1219199"/>
          </a:xfrm>
          <a:prstGeom prst="roundRect">
            <a:avLst>
              <a:gd name="adj" fmla="val 10000"/>
            </a:avLst>
          </a:prstGeom>
          <a:solidFill>
            <a:srgbClr val="7030A0"/>
          </a:solidFill>
        </p:spPr>
        <p:style>
          <a:lnRef idx="3">
            <a:schemeClr val="lt1">
              <a:hueOff val="0"/>
              <a:satOff val="0"/>
              <a:lumOff val="0"/>
              <a:alphaOff val="0"/>
            </a:schemeClr>
          </a:lnRef>
          <a:fillRef idx="1">
            <a:schemeClr val="accent3">
              <a:hueOff val="6615878"/>
              <a:satOff val="12545"/>
              <a:lumOff val="-27794"/>
              <a:alphaOff val="0"/>
            </a:schemeClr>
          </a:fillRef>
          <a:effectRef idx="1">
            <a:schemeClr val="accent3">
              <a:hueOff val="6615878"/>
              <a:satOff val="12545"/>
              <a:lumOff val="-27794"/>
              <a:alphaOff val="0"/>
            </a:schemeClr>
          </a:effectRef>
          <a:fontRef idx="minor">
            <a:schemeClr val="lt1"/>
          </a:fontRef>
        </p:style>
      </p:sp>
      <p:grpSp>
        <p:nvGrpSpPr>
          <p:cNvPr id="7" name="Group 13"/>
          <p:cNvGrpSpPr/>
          <p:nvPr/>
        </p:nvGrpSpPr>
        <p:grpSpPr>
          <a:xfrm>
            <a:off x="2971800" y="4953000"/>
            <a:ext cx="2960434" cy="1201833"/>
            <a:chOff x="2374873" y="2769717"/>
            <a:chExt cx="2960434" cy="818870"/>
          </a:xfrm>
        </p:grpSpPr>
        <p:sp>
          <p:nvSpPr>
            <p:cNvPr id="15" name="Rounded Rectangle 14"/>
            <p:cNvSpPr/>
            <p:nvPr/>
          </p:nvSpPr>
          <p:spPr>
            <a:xfrm>
              <a:off x="2374873" y="2769717"/>
              <a:ext cx="2960434" cy="814673"/>
            </a:xfrm>
            <a:prstGeom prst="roundRect">
              <a:avLst>
                <a:gd name="adj" fmla="val 10000"/>
              </a:avLst>
            </a:prstGeom>
          </p:spPr>
          <p:style>
            <a:lnRef idx="3">
              <a:schemeClr val="lt1">
                <a:hueOff val="0"/>
                <a:satOff val="0"/>
                <a:lumOff val="0"/>
                <a:alphaOff val="0"/>
              </a:schemeClr>
            </a:lnRef>
            <a:fillRef idx="1">
              <a:schemeClr val="accent3">
                <a:hueOff val="2205293"/>
                <a:satOff val="4182"/>
                <a:lumOff val="-9265"/>
                <a:alphaOff val="0"/>
              </a:schemeClr>
            </a:fillRef>
            <a:effectRef idx="1">
              <a:schemeClr val="accent3">
                <a:hueOff val="2205293"/>
                <a:satOff val="4182"/>
                <a:lumOff val="-9265"/>
                <a:alphaOff val="0"/>
              </a:schemeClr>
            </a:effectRef>
            <a:fontRef idx="minor">
              <a:schemeClr val="lt1"/>
            </a:fontRef>
          </p:style>
        </p:sp>
        <p:sp>
          <p:nvSpPr>
            <p:cNvPr id="16" name="Rounded Rectangle 4"/>
            <p:cNvSpPr/>
            <p:nvPr/>
          </p:nvSpPr>
          <p:spPr>
            <a:xfrm>
              <a:off x="2527273" y="2821636"/>
              <a:ext cx="2437182" cy="766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US" b="1" dirty="0" smtClean="0">
                  <a:solidFill>
                    <a:schemeClr val="bg2">
                      <a:lumMod val="25000"/>
                    </a:schemeClr>
                  </a:solidFill>
                  <a:latin typeface="Arial"/>
                </a:rPr>
                <a:t>Reward Quality, Not Quantity </a:t>
              </a:r>
              <a:endParaRPr lang="en-US" b="1" dirty="0">
                <a:solidFill>
                  <a:schemeClr val="bg2">
                    <a:lumMod val="25000"/>
                  </a:schemeClr>
                </a:solidFill>
                <a:latin typeface="Arial"/>
              </a:endParaRPr>
            </a:p>
          </p:txBody>
        </p:sp>
      </p:grpSp>
      <p:sp>
        <p:nvSpPr>
          <p:cNvPr id="4" name="Rectangle 3"/>
          <p:cNvSpPr/>
          <p:nvPr/>
        </p:nvSpPr>
        <p:spPr>
          <a:xfrm>
            <a:off x="381000" y="2743200"/>
            <a:ext cx="1524000" cy="147732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a:ln w="11430"/>
                <a:gradFill>
                  <a:gsLst>
                    <a:gs pos="0">
                      <a:srgbClr val="FFFDFB">
                        <a:tint val="90000"/>
                        <a:satMod val="120000"/>
                      </a:srgbClr>
                    </a:gs>
                    <a:gs pos="25000">
                      <a:srgbClr val="FFFDFB">
                        <a:tint val="93000"/>
                        <a:satMod val="120000"/>
                      </a:srgbClr>
                    </a:gs>
                    <a:gs pos="50000">
                      <a:srgbClr val="FFFDFB">
                        <a:shade val="89000"/>
                        <a:satMod val="110000"/>
                      </a:srgbClr>
                    </a:gs>
                    <a:gs pos="75000">
                      <a:srgbClr val="FFFDFB">
                        <a:tint val="93000"/>
                        <a:satMod val="120000"/>
                      </a:srgbClr>
                    </a:gs>
                    <a:gs pos="100000">
                      <a:srgbClr val="FFFDFB">
                        <a:tint val="90000"/>
                        <a:satMod val="120000"/>
                      </a:srgbClr>
                    </a:gs>
                  </a:gsLst>
                  <a:lin ang="5400000"/>
                </a:gradFill>
                <a:effectLst>
                  <a:outerShdw blurRad="80000" dist="40000" dir="5040000" algn="tl">
                    <a:srgbClr val="000000">
                      <a:alpha val="30000"/>
                    </a:srgbClr>
                  </a:outerShdw>
                </a:effectLst>
                <a:latin typeface="Arial"/>
              </a:rPr>
              <a:t>ACA SIGNED INTO LAW MARCH  23, 2010</a:t>
            </a:r>
          </a:p>
        </p:txBody>
      </p:sp>
      <p:sp>
        <p:nvSpPr>
          <p:cNvPr id="24" name="Right Arrow 23"/>
          <p:cNvSpPr/>
          <p:nvPr/>
        </p:nvSpPr>
        <p:spPr>
          <a:xfrm>
            <a:off x="2133600" y="2362200"/>
            <a:ext cx="838200" cy="3810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rgbClr val="FFFFFF"/>
              </a:solidFill>
              <a:latin typeface="Arial"/>
            </a:endParaRPr>
          </a:p>
        </p:txBody>
      </p:sp>
      <p:sp>
        <p:nvSpPr>
          <p:cNvPr id="27" name="Right Arrow 26"/>
          <p:cNvSpPr/>
          <p:nvPr/>
        </p:nvSpPr>
        <p:spPr>
          <a:xfrm>
            <a:off x="2133600" y="5257800"/>
            <a:ext cx="838200" cy="3810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rgbClr val="FFFFFF"/>
              </a:solidFill>
              <a:latin typeface="Arial"/>
            </a:endParaRPr>
          </a:p>
        </p:txBody>
      </p:sp>
      <p:sp>
        <p:nvSpPr>
          <p:cNvPr id="32" name="TextBox 31"/>
          <p:cNvSpPr txBox="1"/>
          <p:nvPr/>
        </p:nvSpPr>
        <p:spPr>
          <a:xfrm>
            <a:off x="3568700" y="5854700"/>
            <a:ext cx="184666" cy="369332"/>
          </a:xfrm>
          <a:prstGeom prst="rect">
            <a:avLst/>
          </a:prstGeom>
          <a:noFill/>
        </p:spPr>
        <p:txBody>
          <a:bodyPr wrap="none" rtlCol="0">
            <a:spAutoFit/>
          </a:bodyPr>
          <a:lstStyle/>
          <a:p>
            <a:endParaRPr lang="en-US" dirty="0">
              <a:solidFill>
                <a:srgbClr val="008C99"/>
              </a:solidFill>
              <a:latin typeface="Arial"/>
            </a:endParaRPr>
          </a:p>
        </p:txBody>
      </p:sp>
      <p:sp>
        <p:nvSpPr>
          <p:cNvPr id="38" name="Right Arrow 37"/>
          <p:cNvSpPr/>
          <p:nvPr/>
        </p:nvSpPr>
        <p:spPr>
          <a:xfrm>
            <a:off x="2133600" y="3810000"/>
            <a:ext cx="838200" cy="3810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rgbClr val="FFFFFF"/>
              </a:solidFill>
              <a:latin typeface="Arial"/>
            </a:endParaRPr>
          </a:p>
        </p:txBody>
      </p:sp>
      <p:sp>
        <p:nvSpPr>
          <p:cNvPr id="42" name="Rounded Rectangle 41"/>
          <p:cNvSpPr/>
          <p:nvPr/>
        </p:nvSpPr>
        <p:spPr>
          <a:xfrm>
            <a:off x="3048000" y="3505200"/>
            <a:ext cx="2895600" cy="1219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a:rPr>
              <a:t>Improve Access to Primary and Preventive Care</a:t>
            </a:r>
            <a:endParaRPr lang="en-US" sz="1600" dirty="0">
              <a:solidFill>
                <a:srgbClr val="FFFFFF"/>
              </a:solidFill>
              <a:latin typeface="Arial"/>
            </a:endParaRPr>
          </a:p>
        </p:txBody>
      </p:sp>
      <p:pic>
        <p:nvPicPr>
          <p:cNvPr id="6" name="Picture 5" descr="alg-health-care-bill-jp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2700" y="838200"/>
            <a:ext cx="2781300" cy="2041532"/>
          </a:xfrm>
          <a:prstGeom prst="rect">
            <a:avLst/>
          </a:prstGeom>
          <a:ln>
            <a:noFill/>
          </a:ln>
          <a:effectLst>
            <a:softEdge rad="112500"/>
          </a:effectLst>
        </p:spPr>
      </p:pic>
      <p:sp>
        <p:nvSpPr>
          <p:cNvPr id="31" name="Rectangle 30"/>
          <p:cNvSpPr/>
          <p:nvPr/>
        </p:nvSpPr>
        <p:spPr>
          <a:xfrm>
            <a:off x="2971800" y="2057400"/>
            <a:ext cx="2896818" cy="923330"/>
          </a:xfrm>
          <a:prstGeom prst="rect">
            <a:avLst/>
          </a:prstGeom>
        </p:spPr>
        <p:txBody>
          <a:bodyPr wrap="square">
            <a:spAutoFit/>
          </a:bodyPr>
          <a:lstStyle/>
          <a:p>
            <a:pPr defTabSz="457200"/>
            <a:r>
              <a:rPr lang="en-US" b="1" dirty="0" smtClean="0">
                <a:solidFill>
                  <a:srgbClr val="FFFFFF"/>
                </a:solidFill>
                <a:latin typeface="Arial"/>
              </a:rPr>
              <a:t>Expand and Strengthen Health Insurance Coverage</a:t>
            </a:r>
            <a:endParaRPr lang="en-US" dirty="0">
              <a:solidFill>
                <a:prstClr val="black"/>
              </a:solidFill>
            </a:endParaRPr>
          </a:p>
        </p:txBody>
      </p:sp>
      <p:sp>
        <p:nvSpPr>
          <p:cNvPr id="29" name="Oval 28"/>
          <p:cNvSpPr/>
          <p:nvPr/>
        </p:nvSpPr>
        <p:spPr>
          <a:xfrm>
            <a:off x="2743200" y="4572000"/>
            <a:ext cx="34290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9740"/>
    </mc:Choice>
    <mc:Fallback xmlns="">
      <p:transition spd="slow" advTm="397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4648200" cy="960438"/>
          </a:xfrm>
        </p:spPr>
        <p:txBody>
          <a:bodyPr>
            <a:normAutofit fontScale="90000"/>
          </a:bodyPr>
          <a:lstStyle/>
          <a:p>
            <a:pPr algn="l"/>
            <a:r>
              <a:rPr lang="en-US" sz="3200" dirty="0" smtClean="0">
                <a:solidFill>
                  <a:schemeClr val="tx2"/>
                </a:solidFill>
              </a:rPr>
              <a:t/>
            </a:r>
            <a:br>
              <a:rPr lang="en-US" sz="3200" dirty="0" smtClean="0">
                <a:solidFill>
                  <a:schemeClr val="tx2"/>
                </a:solidFill>
              </a:rPr>
            </a:br>
            <a:endParaRPr lang="en-US" sz="3200" dirty="0">
              <a:solidFill>
                <a:schemeClr val="tx2"/>
              </a:solidFill>
            </a:endParaRPr>
          </a:p>
        </p:txBody>
      </p:sp>
      <p:pic>
        <p:nvPicPr>
          <p:cNvPr id="22" name="Content Placeholder 5" descr="Screen Shot 2014-09-09 at 6.38.28 PM.p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981200"/>
            <a:ext cx="3886200" cy="2815666"/>
          </a:xfrm>
          <a:prstGeom prst="rect">
            <a:avLst/>
          </a:prstGeom>
          <a:solidFill>
            <a:srgbClr val="FFFFFF"/>
          </a:solidFill>
        </p:spPr>
      </p:pic>
      <p:cxnSp>
        <p:nvCxnSpPr>
          <p:cNvPr id="5" name="Straight Connector 4"/>
          <p:cNvCxnSpPr/>
          <p:nvPr/>
        </p:nvCxnSpPr>
        <p:spPr>
          <a:xfrm>
            <a:off x="5943600" y="914400"/>
            <a:ext cx="3200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verThriveIllinois-logo-321.jpg"/>
          <p:cNvPicPr>
            <a:picLocks noChangeAspect="1"/>
          </p:cNvPicPr>
          <p:nvPr/>
        </p:nvPicPr>
        <p:blipFill>
          <a:blip r:embed="rId4" cstate="print"/>
          <a:stretch>
            <a:fillRect/>
          </a:stretch>
        </p:blipFill>
        <p:spPr>
          <a:xfrm>
            <a:off x="7162800" y="6172200"/>
            <a:ext cx="1746800" cy="685800"/>
          </a:xfrm>
          <a:prstGeom prst="rect">
            <a:avLst/>
          </a:prstGeom>
        </p:spPr>
      </p:pic>
      <p:sp>
        <p:nvSpPr>
          <p:cNvPr id="10" name="Rectangle 9"/>
          <p:cNvSpPr/>
          <p:nvPr/>
        </p:nvSpPr>
        <p:spPr>
          <a:xfrm>
            <a:off x="0" y="0"/>
            <a:ext cx="9144000" cy="480131"/>
          </a:xfrm>
          <a:prstGeom prst="rect">
            <a:avLst/>
          </a:prstGeom>
          <a:ln>
            <a:solidFill>
              <a:schemeClr val="accent1"/>
            </a:solidFill>
          </a:ln>
        </p:spPr>
        <p:txBody>
          <a:bodyPr wrap="square">
            <a:spAutoFit/>
          </a:bodyPr>
          <a:lstStyle/>
          <a:p>
            <a:pPr defTabSz="711200">
              <a:lnSpc>
                <a:spcPct val="90000"/>
              </a:lnSpc>
              <a:spcBef>
                <a:spcPct val="0"/>
              </a:spcBef>
              <a:spcAft>
                <a:spcPct val="35000"/>
              </a:spcAft>
            </a:pPr>
            <a:r>
              <a:rPr lang="en-US" sz="2800" b="1" dirty="0" smtClean="0">
                <a:solidFill>
                  <a:schemeClr val="accent1"/>
                </a:solidFill>
                <a:latin typeface="Arial"/>
              </a:rPr>
              <a:t>Reward Quality, Not Quantity </a:t>
            </a:r>
            <a:endParaRPr lang="en-US" sz="2800" b="1" dirty="0">
              <a:solidFill>
                <a:schemeClr val="accent1"/>
              </a:solidFill>
              <a:latin typeface="Arial"/>
            </a:endParaRPr>
          </a:p>
        </p:txBody>
      </p:sp>
      <p:sp>
        <p:nvSpPr>
          <p:cNvPr id="12" name="Title 1"/>
          <p:cNvSpPr txBox="1">
            <a:spLocks/>
          </p:cNvSpPr>
          <p:nvPr/>
        </p:nvSpPr>
        <p:spPr>
          <a:xfrm>
            <a:off x="0" y="381000"/>
            <a:ext cx="6096000" cy="960438"/>
          </a:xfrm>
          <a:prstGeom prst="rect">
            <a:avLst/>
          </a:prstGeom>
        </p:spPr>
        <p:txBody>
          <a:bodyPr vert="horz" anchor="ctr">
            <a:normAutofit/>
          </a:bodyPr>
          <a:lstStyle/>
          <a:p>
            <a:pPr lvl="0">
              <a:spcBef>
                <a:spcPct val="0"/>
              </a:spcBef>
            </a:pPr>
            <a:r>
              <a:rPr lang="en-US" sz="3200" dirty="0" smtClean="0">
                <a:solidFill>
                  <a:schemeClr val="tx2"/>
                </a:solidFill>
                <a:latin typeface="+mj-lt"/>
                <a:ea typeface="+mj-ea"/>
                <a:cs typeface="+mj-cs"/>
              </a:rPr>
              <a:t>Alternative Payment Models</a:t>
            </a:r>
            <a:endParaRPr kumimoji="0" lang="en-US" sz="3200" b="0" i="0" u="none" strike="noStrike" kern="1200" cap="none" spc="0" normalizeH="0" noProof="0" dirty="0" smtClean="0">
              <a:ln>
                <a:noFill/>
              </a:ln>
              <a:solidFill>
                <a:schemeClr val="tx2"/>
              </a:solidFill>
              <a:effectLst/>
              <a:uLnTx/>
              <a:uFillTx/>
              <a:latin typeface="+mj-lt"/>
              <a:ea typeface="+mj-ea"/>
              <a:cs typeface="+mj-cs"/>
            </a:endParaRPr>
          </a:p>
        </p:txBody>
      </p:sp>
      <p:sp>
        <p:nvSpPr>
          <p:cNvPr id="20" name="TextBox 19"/>
          <p:cNvSpPr txBox="1"/>
          <p:nvPr/>
        </p:nvSpPr>
        <p:spPr>
          <a:xfrm>
            <a:off x="4724400" y="1447800"/>
            <a:ext cx="4114800" cy="1631216"/>
          </a:xfrm>
          <a:prstGeom prst="rect">
            <a:avLst/>
          </a:prstGeom>
          <a:noFill/>
          <a:ln>
            <a:solidFill>
              <a:schemeClr val="accent4"/>
            </a:solidFill>
          </a:ln>
        </p:spPr>
        <p:txBody>
          <a:bodyPr wrap="square" rtlCol="0">
            <a:spAutoFit/>
          </a:bodyPr>
          <a:lstStyle/>
          <a:p>
            <a:pPr>
              <a:buFont typeface="Wingdings" pitchFamily="2" charset="2"/>
              <a:buChar char="ü"/>
            </a:pPr>
            <a:r>
              <a:rPr lang="en-US" sz="2000" dirty="0" smtClean="0"/>
              <a:t>Hospital Readmissions Reduction Program </a:t>
            </a:r>
          </a:p>
          <a:p>
            <a:pPr>
              <a:buFont typeface="Wingdings" pitchFamily="2" charset="2"/>
              <a:buChar char="ü"/>
            </a:pPr>
            <a:r>
              <a:rPr lang="en-US" sz="2000" dirty="0" smtClean="0"/>
              <a:t>Creation of Accountable Care Organizations (ACO’s)</a:t>
            </a:r>
          </a:p>
          <a:p>
            <a:pPr>
              <a:buFont typeface="Wingdings" pitchFamily="2" charset="2"/>
              <a:buChar char="ü"/>
            </a:pPr>
            <a:r>
              <a:rPr lang="en-US" sz="2000" dirty="0" smtClean="0"/>
              <a:t>Bundled Payments</a:t>
            </a:r>
          </a:p>
        </p:txBody>
      </p:sp>
      <p:sp>
        <p:nvSpPr>
          <p:cNvPr id="21" name="Rectangle 20"/>
          <p:cNvSpPr/>
          <p:nvPr/>
        </p:nvSpPr>
        <p:spPr>
          <a:xfrm>
            <a:off x="4724400" y="3124200"/>
            <a:ext cx="4114800" cy="295465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dirty="0" smtClean="0"/>
              <a:t>“In 2011, Medicare made almost no payments to providers through alternative payment models, but today such payments represent approximately 20 percent of Medicare payments. ” </a:t>
            </a:r>
          </a:p>
          <a:p>
            <a:r>
              <a:rPr lang="en-US" dirty="0" smtClean="0"/>
              <a:t>– </a:t>
            </a:r>
            <a:r>
              <a:rPr lang="en-US" dirty="0" smtClean="0">
                <a:hlinkClick r:id="rId5"/>
              </a:rPr>
              <a:t>HHS Fact Sheet 1/26/15</a:t>
            </a:r>
            <a:endParaRPr lang="en-US" dirty="0"/>
          </a:p>
        </p:txBody>
      </p:sp>
      <p:pic>
        <p:nvPicPr>
          <p:cNvPr id="23" name="Picture 4" descr="Occupations Pizza Deliveryman Female Dark icon">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l="35153" b="37512"/>
          <a:stretch>
            <a:fillRect/>
          </a:stretch>
        </p:blipFill>
        <p:spPr bwMode="auto">
          <a:xfrm>
            <a:off x="1371600" y="4267200"/>
            <a:ext cx="799540" cy="79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990600" y="5181600"/>
            <a:ext cx="1905000" cy="369332"/>
          </a:xfrm>
          <a:prstGeom prst="rect">
            <a:avLst/>
          </a:prstGeom>
          <a:noFill/>
        </p:spPr>
        <p:txBody>
          <a:bodyPr wrap="square" rtlCol="0">
            <a:spAutoFit/>
          </a:bodyPr>
          <a:lstStyle/>
          <a:p>
            <a:pPr defTabSz="457200"/>
            <a:r>
              <a:rPr lang="en-US" u="sng" dirty="0">
                <a:solidFill>
                  <a:srgbClr val="080808"/>
                </a:solidFill>
                <a:latin typeface="Calibri"/>
              </a:rPr>
              <a:t>Fee for Service</a:t>
            </a:r>
          </a:p>
        </p:txBody>
      </p:sp>
      <p:cxnSp>
        <p:nvCxnSpPr>
          <p:cNvPr id="29" name="Straight Arrow Connector 28"/>
          <p:cNvCxnSpPr/>
          <p:nvPr/>
        </p:nvCxnSpPr>
        <p:spPr>
          <a:xfrm>
            <a:off x="3048000" y="4495800"/>
            <a:ext cx="914400" cy="653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048000" y="4267200"/>
            <a:ext cx="1066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048000" y="35814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936116"/>
      </p:ext>
    </p:extLst>
  </p:cSld>
  <p:clrMapOvr>
    <a:masterClrMapping/>
  </p:clrMapOvr>
  <mc:AlternateContent xmlns:mc="http://schemas.openxmlformats.org/markup-compatibility/2006" xmlns:p14="http://schemas.microsoft.com/office/powerpoint/2010/main">
    <mc:Choice Requires="p14">
      <p:transition spd="slow" p14:dur="2000" advTm="100088"/>
    </mc:Choice>
    <mc:Fallback xmlns="">
      <p:transition spd="slow" advTm="10008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286000" y="3886200"/>
            <a:ext cx="5867400" cy="2410916"/>
          </a:xfrm>
          <a:prstGeom prst="rect">
            <a:avLst/>
          </a:prstGeom>
          <a:noFill/>
        </p:spPr>
        <p:txBody>
          <a:bodyPr wrap="square" rtlCol="0">
            <a:spAutoFit/>
          </a:bodyPr>
          <a:lstStyle/>
          <a:p>
            <a:r>
              <a:rPr lang="en-US" sz="2800" baseline="30000" dirty="0">
                <a:solidFill>
                  <a:srgbClr val="008C99"/>
                </a:solidFill>
                <a:latin typeface="Arial"/>
              </a:rPr>
              <a:t>PRIORITY AREAS</a:t>
            </a:r>
          </a:p>
          <a:p>
            <a:endParaRPr lang="en-US" sz="2200" baseline="30000" dirty="0">
              <a:solidFill>
                <a:srgbClr val="080808"/>
              </a:solidFill>
              <a:latin typeface="Arial"/>
            </a:endParaRPr>
          </a:p>
          <a:p>
            <a:pPr>
              <a:buFontTx/>
              <a:buBlip>
                <a:blip r:embed="rId4"/>
              </a:buBlip>
            </a:pPr>
            <a:r>
              <a:rPr lang="en-US" sz="2200" baseline="30000" dirty="0">
                <a:solidFill>
                  <a:srgbClr val="080808"/>
                </a:solidFill>
                <a:latin typeface="Arial"/>
              </a:rPr>
              <a:t>Immunizations across the lifespan</a:t>
            </a:r>
          </a:p>
          <a:p>
            <a:pPr>
              <a:buFontTx/>
              <a:buBlip>
                <a:blip r:embed="rId4"/>
              </a:buBlip>
            </a:pPr>
            <a:r>
              <a:rPr lang="en-US" sz="2200" baseline="30000" dirty="0">
                <a:solidFill>
                  <a:srgbClr val="080808"/>
                </a:solidFill>
                <a:latin typeface="Arial"/>
              </a:rPr>
              <a:t>Health care and health education in schools</a:t>
            </a:r>
          </a:p>
          <a:p>
            <a:pPr>
              <a:buFontTx/>
              <a:buBlip>
                <a:blip r:embed="rId4"/>
              </a:buBlip>
            </a:pPr>
            <a:r>
              <a:rPr lang="en-US" sz="2200" baseline="30000" dirty="0">
                <a:solidFill>
                  <a:srgbClr val="080808"/>
                </a:solidFill>
                <a:latin typeface="Arial"/>
              </a:rPr>
              <a:t>Infant and maternal morbidity and mortality reduction</a:t>
            </a:r>
          </a:p>
          <a:p>
            <a:pPr>
              <a:buFontTx/>
              <a:buBlip>
                <a:blip r:embed="rId4"/>
              </a:buBlip>
            </a:pPr>
            <a:r>
              <a:rPr lang="en-US" sz="2200" baseline="30000" dirty="0">
                <a:solidFill>
                  <a:srgbClr val="080808"/>
                </a:solidFill>
                <a:latin typeface="Arial"/>
              </a:rPr>
              <a:t>The elimination of health disparities among all populations</a:t>
            </a:r>
          </a:p>
          <a:p>
            <a:pPr>
              <a:buFontTx/>
              <a:buBlip>
                <a:blip r:embed="rId4"/>
              </a:buBlip>
            </a:pPr>
            <a:r>
              <a:rPr lang="en-US" sz="2200" baseline="30000" dirty="0">
                <a:solidFill>
                  <a:srgbClr val="080808"/>
                </a:solidFill>
                <a:latin typeface="Arial"/>
              </a:rPr>
              <a:t>Leadership development in maternal and child health field </a:t>
            </a:r>
          </a:p>
          <a:p>
            <a:pPr>
              <a:buFontTx/>
              <a:buBlip>
                <a:blip r:embed="rId4"/>
              </a:buBlip>
            </a:pPr>
            <a:r>
              <a:rPr lang="en-US" sz="2200" baseline="30000" dirty="0">
                <a:solidFill>
                  <a:srgbClr val="080808"/>
                </a:solidFill>
                <a:latin typeface="Arial"/>
              </a:rPr>
              <a:t>Reproductive health</a:t>
            </a:r>
          </a:p>
          <a:p>
            <a:pPr>
              <a:buFontTx/>
              <a:buBlip>
                <a:blip r:embed="rId4"/>
              </a:buBlip>
            </a:pPr>
            <a:r>
              <a:rPr lang="en-US" sz="2200" baseline="30000" dirty="0">
                <a:solidFill>
                  <a:srgbClr val="080808"/>
                </a:solidFill>
                <a:latin typeface="Arial"/>
              </a:rPr>
              <a:t>Healthy lifestyles, nutrition, and cooking education</a:t>
            </a:r>
          </a:p>
          <a:p>
            <a:endParaRPr lang="en-US" sz="2200" baseline="30000" dirty="0">
              <a:solidFill>
                <a:srgbClr val="080808"/>
              </a:solidFill>
              <a:latin typeface="Arial"/>
            </a:endParaRPr>
          </a:p>
        </p:txBody>
      </p:sp>
      <p:grpSp>
        <p:nvGrpSpPr>
          <p:cNvPr id="3" name="Group 12"/>
          <p:cNvGrpSpPr/>
          <p:nvPr/>
        </p:nvGrpSpPr>
        <p:grpSpPr>
          <a:xfrm>
            <a:off x="2286000" y="1905000"/>
            <a:ext cx="6019800" cy="1785104"/>
            <a:chOff x="2209800" y="2209800"/>
            <a:chExt cx="6019800" cy="1785104"/>
          </a:xfrm>
        </p:grpSpPr>
        <p:sp>
          <p:nvSpPr>
            <p:cNvPr id="4" name="TextBox 3"/>
            <p:cNvSpPr txBox="1"/>
            <p:nvPr/>
          </p:nvSpPr>
          <p:spPr>
            <a:xfrm>
              <a:off x="2209800" y="2209800"/>
              <a:ext cx="5867400" cy="1785104"/>
            </a:xfrm>
            <a:prstGeom prst="rect">
              <a:avLst/>
            </a:prstGeom>
            <a:noFill/>
          </p:spPr>
          <p:txBody>
            <a:bodyPr wrap="square" rtlCol="0">
              <a:spAutoFit/>
            </a:bodyPr>
            <a:lstStyle/>
            <a:p>
              <a:r>
                <a:rPr lang="en-US" sz="2800" baseline="30000" dirty="0">
                  <a:solidFill>
                    <a:srgbClr val="008C99"/>
                  </a:solidFill>
                  <a:latin typeface="Arial"/>
                </a:rPr>
                <a:t>VISION</a:t>
              </a:r>
              <a:r>
                <a:rPr lang="en-US" sz="2200" baseline="30000" dirty="0">
                  <a:solidFill>
                    <a:srgbClr val="008C99"/>
                  </a:solidFill>
                  <a:latin typeface="Arial"/>
                </a:rPr>
                <a:t/>
              </a:r>
              <a:br>
                <a:rPr lang="en-US" sz="2200" baseline="30000" dirty="0">
                  <a:solidFill>
                    <a:srgbClr val="008C99"/>
                  </a:solidFill>
                  <a:latin typeface="Arial"/>
                </a:rPr>
              </a:br>
              <a:endParaRPr lang="en-US" sz="2200" baseline="30000" dirty="0">
                <a:solidFill>
                  <a:srgbClr val="008C99"/>
                </a:solidFill>
                <a:latin typeface="Arial"/>
              </a:endParaRPr>
            </a:p>
            <a:p>
              <a:r>
                <a:rPr lang="en-US" sz="2200" baseline="30000" dirty="0">
                  <a:solidFill>
                    <a:srgbClr val="080808"/>
                  </a:solidFill>
                  <a:latin typeface="Arial"/>
                </a:rPr>
                <a:t>EverThrive Illinois envisions an Illinois that works towards equity and social justice, fosters the development of healthy families, and provides fair access to quality health care – the basic rights of all human beings.</a:t>
              </a:r>
            </a:p>
            <a:p>
              <a:endParaRPr lang="en-US" dirty="0">
                <a:solidFill>
                  <a:srgbClr val="008C99"/>
                </a:solidFill>
                <a:latin typeface="Arial"/>
              </a:endParaRPr>
            </a:p>
          </p:txBody>
        </p:sp>
        <p:cxnSp>
          <p:nvCxnSpPr>
            <p:cNvPr id="7" name="Straight Connector 6"/>
            <p:cNvCxnSpPr/>
            <p:nvPr/>
          </p:nvCxnSpPr>
          <p:spPr>
            <a:xfrm>
              <a:off x="3276600" y="2286000"/>
              <a:ext cx="495300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867400" y="6248400"/>
            <a:ext cx="3276600" cy="369332"/>
          </a:xfrm>
          <a:prstGeom prst="rect">
            <a:avLst/>
          </a:prstGeom>
          <a:noFill/>
        </p:spPr>
        <p:txBody>
          <a:bodyPr wrap="square" rtlCol="0">
            <a:spAutoFit/>
          </a:bodyPr>
          <a:lstStyle/>
          <a:p>
            <a:r>
              <a:rPr lang="en-US" b="1" dirty="0">
                <a:solidFill>
                  <a:schemeClr val="bg1"/>
                </a:solidFill>
                <a:latin typeface="Arial"/>
              </a:rPr>
              <a:t>http://</a:t>
            </a:r>
            <a:r>
              <a:rPr lang="en-US" b="1" dirty="0" smtClean="0">
                <a:solidFill>
                  <a:schemeClr val="bg1"/>
                </a:solidFill>
                <a:latin typeface="Arial"/>
              </a:rPr>
              <a:t>www.everthriveil.org</a:t>
            </a:r>
            <a:endParaRPr lang="en-US" b="1" dirty="0">
              <a:solidFill>
                <a:schemeClr val="bg1"/>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85632"/>
    </mc:Choice>
    <mc:Fallback xmlns="">
      <p:transition spd="slow" advTm="8563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verThriveIllinois-logo-321.jpg"/>
          <p:cNvPicPr>
            <a:picLocks noChangeAspect="1"/>
          </p:cNvPicPr>
          <p:nvPr/>
        </p:nvPicPr>
        <p:blipFill>
          <a:blip r:embed="rId3" cstate="print"/>
          <a:stretch>
            <a:fillRect/>
          </a:stretch>
        </p:blipFill>
        <p:spPr>
          <a:xfrm>
            <a:off x="7397200" y="6172200"/>
            <a:ext cx="1746800" cy="685800"/>
          </a:xfrm>
          <a:prstGeom prst="rect">
            <a:avLst/>
          </a:prstGeom>
        </p:spPr>
      </p:pic>
      <p:sp>
        <p:nvSpPr>
          <p:cNvPr id="7" name="Rectangle 6"/>
          <p:cNvSpPr/>
          <p:nvPr/>
        </p:nvSpPr>
        <p:spPr>
          <a:xfrm>
            <a:off x="762000" y="1219200"/>
            <a:ext cx="7772400" cy="533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438400"/>
            <a:ext cx="9144000" cy="830997"/>
          </a:xfrm>
          <a:prstGeom prst="rect">
            <a:avLst/>
          </a:prstGeom>
          <a:solidFill>
            <a:schemeClr val="bg1"/>
          </a:solidFill>
        </p:spPr>
        <p:txBody>
          <a:bodyPr wrap="square" rtlCol="0">
            <a:spAutoFit/>
          </a:bodyPr>
          <a:lstStyle/>
          <a:p>
            <a:pPr algn="ctr" defTabSz="457200"/>
            <a:r>
              <a:rPr lang="en-US" sz="4800" b="1" dirty="0" smtClean="0">
                <a:solidFill>
                  <a:schemeClr val="tx2"/>
                </a:solidFill>
              </a:rPr>
              <a:t>The Illinois Experience</a:t>
            </a:r>
            <a:endParaRPr lang="en-US" sz="4800" b="1" dirty="0">
              <a:solidFill>
                <a:schemeClr val="tx2"/>
              </a:solidFill>
            </a:endParaRPr>
          </a:p>
        </p:txBody>
      </p:sp>
    </p:spTree>
    <p:extLst>
      <p:ext uri="{BB962C8B-B14F-4D97-AF65-F5344CB8AC3E}">
        <p14:creationId xmlns:p14="http://schemas.microsoft.com/office/powerpoint/2010/main" val="2483981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BE.png"/>
          <p:cNvPicPr>
            <a:picLocks noGrp="1" noChangeAspect="1"/>
          </p:cNvPicPr>
          <p:nvPr>
            <p:ph idx="1"/>
          </p:nvPr>
        </p:nvPicPr>
        <p:blipFill>
          <a:blip r:embed="rId3" cstate="print"/>
          <a:stretch>
            <a:fillRect/>
          </a:stretch>
        </p:blipFill>
        <p:spPr>
          <a:xfrm>
            <a:off x="0" y="1600200"/>
            <a:ext cx="8725030" cy="4823460"/>
          </a:xfrm>
        </p:spPr>
      </p:pic>
      <p:sp>
        <p:nvSpPr>
          <p:cNvPr id="7" name="Rectangle 6"/>
          <p:cNvSpPr/>
          <p:nvPr/>
        </p:nvSpPr>
        <p:spPr>
          <a:xfrm>
            <a:off x="0" y="6400800"/>
            <a:ext cx="9144000" cy="461665"/>
          </a:xfrm>
          <a:prstGeom prst="rect">
            <a:avLst/>
          </a:prstGeom>
        </p:spPr>
        <p:txBody>
          <a:bodyPr wrap="square">
            <a:spAutoFit/>
          </a:bodyPr>
          <a:lstStyle/>
          <a:p>
            <a:pPr algn="ctr"/>
            <a:r>
              <a:rPr lang="en-US" sz="2400" b="1" dirty="0" smtClean="0"/>
              <a:t>https://abe.illinois.gov/abe/access/</a:t>
            </a:r>
            <a:endParaRPr lang="en-US" sz="2400" b="1" dirty="0"/>
          </a:p>
        </p:txBody>
      </p:sp>
      <p:sp>
        <p:nvSpPr>
          <p:cNvPr id="8" name="Rectangle 7"/>
          <p:cNvSpPr/>
          <p:nvPr/>
        </p:nvSpPr>
        <p:spPr>
          <a:xfrm>
            <a:off x="0" y="457200"/>
            <a:ext cx="3595087" cy="707886"/>
          </a:xfrm>
          <a:prstGeom prst="rect">
            <a:avLst/>
          </a:prstGeom>
        </p:spPr>
        <p:txBody>
          <a:bodyPr wrap="none">
            <a:spAutoFit/>
          </a:bodyPr>
          <a:lstStyle/>
          <a:p>
            <a:r>
              <a:rPr lang="en-US" sz="4000" dirty="0" smtClean="0">
                <a:solidFill>
                  <a:schemeClr val="tx2"/>
                </a:solidFill>
              </a:rPr>
              <a:t>Creation of ABE </a:t>
            </a:r>
            <a:endParaRPr lang="en-US" sz="4000" dirty="0"/>
          </a:p>
        </p:txBody>
      </p:sp>
      <p:cxnSp>
        <p:nvCxnSpPr>
          <p:cNvPr id="9" name="Straight Connector 8"/>
          <p:cNvCxnSpPr/>
          <p:nvPr/>
        </p:nvCxnSpPr>
        <p:spPr>
          <a:xfrm>
            <a:off x="5562600" y="914400"/>
            <a:ext cx="358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603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4648200" cy="960438"/>
          </a:xfrm>
        </p:spPr>
        <p:txBody>
          <a:bodyPr>
            <a:normAutofit/>
          </a:bodyPr>
          <a:lstStyle/>
          <a:p>
            <a:pPr algn="l"/>
            <a:r>
              <a:rPr lang="en-US" sz="3600" dirty="0" smtClean="0">
                <a:solidFill>
                  <a:schemeClr val="tx2"/>
                </a:solidFill>
              </a:rPr>
              <a:t>Enrollment numbers</a:t>
            </a:r>
            <a:endParaRPr lang="en-US" sz="3600" dirty="0">
              <a:solidFill>
                <a:schemeClr val="tx2"/>
              </a:solidFill>
            </a:endParaRPr>
          </a:p>
        </p:txBody>
      </p:sp>
      <p:cxnSp>
        <p:nvCxnSpPr>
          <p:cNvPr id="5" name="Straight Connector 4"/>
          <p:cNvCxnSpPr/>
          <p:nvPr/>
        </p:nvCxnSpPr>
        <p:spPr>
          <a:xfrm>
            <a:off x="4572000" y="914400"/>
            <a:ext cx="4572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verThriveIllinois-logo-321.jpg"/>
          <p:cNvPicPr>
            <a:picLocks noChangeAspect="1"/>
          </p:cNvPicPr>
          <p:nvPr/>
        </p:nvPicPr>
        <p:blipFill>
          <a:blip r:embed="rId3" cstate="print"/>
          <a:stretch>
            <a:fillRect/>
          </a:stretch>
        </p:blipFill>
        <p:spPr>
          <a:xfrm>
            <a:off x="6934200" y="5867400"/>
            <a:ext cx="1746800" cy="685800"/>
          </a:xfrm>
          <a:prstGeom prst="rect">
            <a:avLst/>
          </a:prstGeom>
        </p:spPr>
      </p:pic>
      <p:pic>
        <p:nvPicPr>
          <p:cNvPr id="36" name="Picture 35" descr="illinois.jpg"/>
          <p:cNvPicPr>
            <a:picLocks noChangeAspect="1"/>
          </p:cNvPicPr>
          <p:nvPr/>
        </p:nvPicPr>
        <p:blipFill>
          <a:blip r:embed="rId4" cstate="print"/>
          <a:stretch>
            <a:fillRect/>
          </a:stretch>
        </p:blipFill>
        <p:spPr>
          <a:xfrm>
            <a:off x="6087738" y="1498361"/>
            <a:ext cx="2446662" cy="4369039"/>
          </a:xfrm>
          <a:prstGeom prst="rect">
            <a:avLst/>
          </a:prstGeom>
        </p:spPr>
      </p:pic>
      <p:sp>
        <p:nvSpPr>
          <p:cNvPr id="46" name="TextBox 45"/>
          <p:cNvSpPr txBox="1"/>
          <p:nvPr/>
        </p:nvSpPr>
        <p:spPr>
          <a:xfrm>
            <a:off x="261256" y="1348625"/>
            <a:ext cx="5834743" cy="4678204"/>
          </a:xfrm>
          <a:prstGeom prst="rect">
            <a:avLst/>
          </a:prstGeom>
          <a:noFill/>
        </p:spPr>
        <p:txBody>
          <a:bodyPr wrap="square" rtlCol="0">
            <a:spAutoFit/>
          </a:bodyPr>
          <a:lstStyle/>
          <a:p>
            <a:pPr defTabSz="457200"/>
            <a:r>
              <a:rPr lang="en-US" sz="2800" b="1" u="sng" dirty="0">
                <a:solidFill>
                  <a:prstClr val="black"/>
                </a:solidFill>
              </a:rPr>
              <a:t>Medicaid Enrollment:</a:t>
            </a:r>
          </a:p>
          <a:p>
            <a:pPr lvl="1" defTabSz="457200">
              <a:buFont typeface="Arial" pitchFamily="34" charset="0"/>
              <a:buChar char="•"/>
            </a:pPr>
            <a:r>
              <a:rPr lang="en-US" sz="2800" dirty="0" smtClean="0">
                <a:solidFill>
                  <a:prstClr val="black"/>
                </a:solidFill>
              </a:rPr>
              <a:t>609,086 </a:t>
            </a:r>
            <a:r>
              <a:rPr lang="en-US" sz="2800" dirty="0">
                <a:solidFill>
                  <a:prstClr val="black"/>
                </a:solidFill>
              </a:rPr>
              <a:t>as of </a:t>
            </a:r>
            <a:r>
              <a:rPr lang="en-US" sz="2800" dirty="0" smtClean="0">
                <a:solidFill>
                  <a:prstClr val="black"/>
                </a:solidFill>
              </a:rPr>
              <a:t>September 2015</a:t>
            </a:r>
            <a:r>
              <a:rPr lang="en-US" sz="2800" dirty="0">
                <a:solidFill>
                  <a:prstClr val="black"/>
                </a:solidFill>
              </a:rPr>
              <a:t>; </a:t>
            </a:r>
          </a:p>
          <a:p>
            <a:pPr lvl="1" defTabSz="457200"/>
            <a:r>
              <a:rPr lang="en-US" sz="2800" dirty="0">
                <a:solidFill>
                  <a:prstClr val="black"/>
                </a:solidFill>
                <a:sym typeface="Wingdings" pitchFamily="2" charset="2"/>
              </a:rPr>
              <a:t>  </a:t>
            </a:r>
            <a:r>
              <a:rPr lang="en-US" sz="2800" dirty="0" smtClean="0">
                <a:solidFill>
                  <a:prstClr val="black"/>
                </a:solidFill>
                <a:sym typeface="Wingdings" pitchFamily="2" charset="2"/>
              </a:rPr>
              <a:t></a:t>
            </a:r>
            <a:r>
              <a:rPr lang="en-US" sz="2800" dirty="0" smtClean="0">
                <a:solidFill>
                  <a:prstClr val="black"/>
                </a:solidFill>
              </a:rPr>
              <a:t>206, 248 </a:t>
            </a:r>
            <a:r>
              <a:rPr lang="en-US" sz="2800" dirty="0">
                <a:solidFill>
                  <a:prstClr val="black"/>
                </a:solidFill>
              </a:rPr>
              <a:t>in </a:t>
            </a:r>
            <a:r>
              <a:rPr lang="en-US" sz="2800" dirty="0" smtClean="0">
                <a:solidFill>
                  <a:prstClr val="black"/>
                </a:solidFill>
              </a:rPr>
              <a:t>Chicago</a:t>
            </a:r>
            <a:endParaRPr lang="en-US" sz="2800" dirty="0">
              <a:solidFill>
                <a:prstClr val="black"/>
              </a:solidFill>
            </a:endParaRPr>
          </a:p>
          <a:p>
            <a:pPr defTabSz="457200"/>
            <a:endParaRPr lang="en-US" sz="2800" dirty="0">
              <a:solidFill>
                <a:prstClr val="black"/>
              </a:solidFill>
            </a:endParaRPr>
          </a:p>
          <a:p>
            <a:pPr defTabSz="457200"/>
            <a:r>
              <a:rPr lang="en-US" sz="2800" b="1" u="sng" dirty="0">
                <a:solidFill>
                  <a:prstClr val="black"/>
                </a:solidFill>
              </a:rPr>
              <a:t>Marketplace Enrollment:</a:t>
            </a:r>
          </a:p>
          <a:p>
            <a:pPr defTabSz="457200">
              <a:buFont typeface="Arial" pitchFamily="34" charset="0"/>
              <a:buChar char="•"/>
            </a:pPr>
            <a:r>
              <a:rPr lang="en-US" sz="2800" b="1" dirty="0">
                <a:solidFill>
                  <a:prstClr val="black"/>
                </a:solidFill>
              </a:rPr>
              <a:t>	</a:t>
            </a:r>
            <a:r>
              <a:rPr lang="en-US" sz="2800" dirty="0" smtClean="0">
                <a:solidFill>
                  <a:prstClr val="black"/>
                </a:solidFill>
              </a:rPr>
              <a:t>297,406 </a:t>
            </a:r>
            <a:r>
              <a:rPr lang="en-US" sz="2800" dirty="0">
                <a:solidFill>
                  <a:prstClr val="black"/>
                </a:solidFill>
              </a:rPr>
              <a:t>Illinoisans enrolled 	in 	Marketplace </a:t>
            </a:r>
            <a:r>
              <a:rPr lang="en-US" sz="2800" dirty="0" smtClean="0">
                <a:solidFill>
                  <a:prstClr val="black"/>
                </a:solidFill>
              </a:rPr>
              <a:t>plans</a:t>
            </a:r>
            <a:endParaRPr lang="en-US" sz="2800" dirty="0">
              <a:solidFill>
                <a:prstClr val="black"/>
              </a:solidFill>
            </a:endParaRPr>
          </a:p>
          <a:p>
            <a:pPr defTabSz="457200"/>
            <a:r>
              <a:rPr lang="en-US" sz="2800" dirty="0">
                <a:solidFill>
                  <a:prstClr val="black"/>
                </a:solidFill>
              </a:rPr>
              <a:t>	</a:t>
            </a:r>
            <a:r>
              <a:rPr lang="en-US" sz="2800" dirty="0">
                <a:solidFill>
                  <a:prstClr val="black"/>
                </a:solidFill>
                <a:sym typeface="Wingdings" pitchFamily="2" charset="2"/>
              </a:rPr>
              <a:t> </a:t>
            </a:r>
            <a:r>
              <a:rPr lang="en-US" sz="2800" dirty="0" smtClean="0">
                <a:solidFill>
                  <a:prstClr val="black"/>
                </a:solidFill>
              </a:rPr>
              <a:t>231,000 (about 80%) are 	receiving tax credits to help pay for 	this coverage</a:t>
            </a:r>
            <a:endParaRPr lang="en-US" sz="2800" b="1" dirty="0">
              <a:solidFill>
                <a:prstClr val="black"/>
              </a:solidFill>
            </a:endParaRPr>
          </a:p>
          <a:p>
            <a:pPr defTabSz="457200">
              <a:buFont typeface="Arial" pitchFamily="34" charset="0"/>
              <a:buChar char="•"/>
            </a:pPr>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9078"/>
    </mc:Choice>
    <mc:Fallback xmlns="">
      <p:transition spd="slow" advTm="4907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753100" y="990600"/>
            <a:ext cx="3352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1600200"/>
            <a:ext cx="8915400" cy="3785652"/>
          </a:xfrm>
          <a:prstGeom prst="rect">
            <a:avLst/>
          </a:prstGeom>
          <a:noFill/>
        </p:spPr>
        <p:txBody>
          <a:bodyPr wrap="square" rtlCol="0">
            <a:spAutoFit/>
          </a:bodyPr>
          <a:lstStyle/>
          <a:p>
            <a:pPr defTabSz="457200"/>
            <a:endParaRPr lang="en-US" sz="2400" dirty="0">
              <a:solidFill>
                <a:prstClr val="black"/>
              </a:solidFill>
              <a:cs typeface="Times New Roman" pitchFamily="18" charset="0"/>
            </a:endParaRPr>
          </a:p>
          <a:p>
            <a:pPr marL="285750" indent="-285750" defTabSz="457200">
              <a:buFont typeface="Wingdings" charset="2"/>
              <a:buChar char="ü"/>
            </a:pPr>
            <a:r>
              <a:rPr lang="en-US" sz="2400" dirty="0">
                <a:solidFill>
                  <a:schemeClr val="accent6">
                    <a:lumMod val="75000"/>
                  </a:schemeClr>
                </a:solidFill>
                <a:cs typeface="Times New Roman" pitchFamily="18" charset="0"/>
              </a:rPr>
              <a:t>Must spend 80-85% of premium dollars on Medical </a:t>
            </a:r>
            <a:r>
              <a:rPr lang="en-US" sz="2400" dirty="0" smtClean="0">
                <a:solidFill>
                  <a:schemeClr val="accent6">
                    <a:lumMod val="75000"/>
                  </a:schemeClr>
                </a:solidFill>
                <a:cs typeface="Times New Roman" pitchFamily="18" charset="0"/>
              </a:rPr>
              <a:t>Coverage</a:t>
            </a:r>
          </a:p>
          <a:p>
            <a:pPr marL="742950" lvl="1" indent="-285750" defTabSz="457200">
              <a:buFont typeface="Arial" pitchFamily="34" charset="0"/>
              <a:buChar char="•"/>
            </a:pPr>
            <a:r>
              <a:rPr lang="en-US" sz="2400" dirty="0" smtClean="0">
                <a:solidFill>
                  <a:prstClr val="black"/>
                </a:solidFill>
                <a:cs typeface="Times New Roman" pitchFamily="18" charset="0"/>
              </a:rPr>
              <a:t>2012: </a:t>
            </a:r>
            <a:r>
              <a:rPr lang="en-US" sz="2400" dirty="0" smtClean="0">
                <a:cs typeface="Times New Roman" pitchFamily="18" charset="0"/>
              </a:rPr>
              <a:t>300,000 </a:t>
            </a:r>
            <a:r>
              <a:rPr lang="en-US" sz="2400" dirty="0">
                <a:cs typeface="Times New Roman" pitchFamily="18" charset="0"/>
              </a:rPr>
              <a:t>Illinois policyholders </a:t>
            </a:r>
            <a:r>
              <a:rPr lang="en-US" sz="2400" dirty="0" smtClean="0">
                <a:cs typeface="Times New Roman" pitchFamily="18" charset="0"/>
              </a:rPr>
              <a:t>$61.8 million </a:t>
            </a:r>
            <a:endParaRPr lang="en-US" sz="2400" dirty="0">
              <a:solidFill>
                <a:prstClr val="black"/>
              </a:solidFill>
              <a:cs typeface="Times New Roman" pitchFamily="18" charset="0"/>
            </a:endParaRPr>
          </a:p>
          <a:p>
            <a:pPr marL="285750" indent="-285750" defTabSz="457200">
              <a:buFont typeface="Wingdings" charset="2"/>
              <a:buChar char="ü"/>
            </a:pPr>
            <a:endParaRPr lang="en-US" sz="2400" dirty="0">
              <a:solidFill>
                <a:prstClr val="black"/>
              </a:solidFill>
              <a:cs typeface="Times New Roman" pitchFamily="18" charset="0"/>
            </a:endParaRPr>
          </a:p>
          <a:p>
            <a:pPr marL="285750" indent="-285750" defTabSz="457200">
              <a:buFont typeface="Wingdings" charset="2"/>
              <a:buChar char="ü"/>
            </a:pPr>
            <a:r>
              <a:rPr lang="en-US" sz="2400" dirty="0">
                <a:solidFill>
                  <a:schemeClr val="accent6">
                    <a:lumMod val="75000"/>
                  </a:schemeClr>
                </a:solidFill>
                <a:cs typeface="Times New Roman" pitchFamily="18" charset="0"/>
              </a:rPr>
              <a:t>Extended dependent coverage available up to age </a:t>
            </a:r>
            <a:r>
              <a:rPr lang="en-US" sz="2400" dirty="0" smtClean="0">
                <a:solidFill>
                  <a:schemeClr val="accent6">
                    <a:lumMod val="75000"/>
                  </a:schemeClr>
                </a:solidFill>
                <a:cs typeface="Times New Roman" pitchFamily="18" charset="0"/>
              </a:rPr>
              <a:t>26</a:t>
            </a:r>
          </a:p>
          <a:p>
            <a:pPr marL="742950" lvl="1" indent="-285750" defTabSz="457200">
              <a:buFont typeface="Arial" pitchFamily="34" charset="0"/>
              <a:buChar char="•"/>
            </a:pPr>
            <a:r>
              <a:rPr lang="en-US" sz="2400" dirty="0" smtClean="0">
                <a:solidFill>
                  <a:prstClr val="black"/>
                </a:solidFill>
                <a:cs typeface="Times New Roman" pitchFamily="18" charset="0"/>
              </a:rPr>
              <a:t>2013:120,000 Illinois Young adults enrolled in parents’ plan</a:t>
            </a:r>
            <a:endParaRPr lang="en-US" sz="2400" dirty="0">
              <a:solidFill>
                <a:prstClr val="black"/>
              </a:solidFill>
              <a:cs typeface="Times New Roman" pitchFamily="18" charset="0"/>
            </a:endParaRPr>
          </a:p>
          <a:p>
            <a:pPr defTabSz="457200"/>
            <a:endParaRPr lang="en-US" sz="2400" dirty="0">
              <a:solidFill>
                <a:prstClr val="black"/>
              </a:solidFill>
              <a:cs typeface="Times New Roman" pitchFamily="18" charset="0"/>
            </a:endParaRPr>
          </a:p>
          <a:p>
            <a:pPr marL="285750" indent="-285750" defTabSz="457200">
              <a:buFont typeface="Wingdings" charset="2"/>
              <a:buChar char="ü"/>
            </a:pPr>
            <a:r>
              <a:rPr lang="en-US" sz="2400" dirty="0">
                <a:solidFill>
                  <a:schemeClr val="accent6">
                    <a:lumMod val="75000"/>
                  </a:schemeClr>
                </a:solidFill>
                <a:cs typeface="Times New Roman" pitchFamily="18" charset="0"/>
              </a:rPr>
              <a:t>Can’t discrimination </a:t>
            </a:r>
            <a:r>
              <a:rPr lang="en-US" sz="2400" dirty="0" smtClean="0">
                <a:solidFill>
                  <a:schemeClr val="accent6">
                    <a:lumMod val="75000"/>
                  </a:schemeClr>
                </a:solidFill>
                <a:cs typeface="Times New Roman" pitchFamily="18" charset="0"/>
              </a:rPr>
              <a:t>on </a:t>
            </a:r>
            <a:r>
              <a:rPr lang="en-US" sz="2400" dirty="0">
                <a:solidFill>
                  <a:schemeClr val="accent6">
                    <a:lumMod val="75000"/>
                  </a:schemeClr>
                </a:solidFill>
                <a:cs typeface="Times New Roman" pitchFamily="18" charset="0"/>
              </a:rPr>
              <a:t>pre-existing </a:t>
            </a:r>
            <a:r>
              <a:rPr lang="en-US" sz="2400" dirty="0" smtClean="0">
                <a:solidFill>
                  <a:schemeClr val="accent6">
                    <a:lumMod val="75000"/>
                  </a:schemeClr>
                </a:solidFill>
                <a:cs typeface="Times New Roman" pitchFamily="18" charset="0"/>
              </a:rPr>
              <a:t>conditions</a:t>
            </a:r>
          </a:p>
          <a:p>
            <a:pPr marL="742950" lvl="1" indent="-285750" defTabSz="457200">
              <a:buFont typeface="Arial" pitchFamily="34" charset="0"/>
              <a:buChar char="•"/>
            </a:pPr>
            <a:r>
              <a:rPr lang="en-US" sz="2400" dirty="0" smtClean="0">
                <a:solidFill>
                  <a:prstClr val="black"/>
                </a:solidFill>
                <a:cs typeface="Times New Roman" pitchFamily="18" charset="0"/>
              </a:rPr>
              <a:t>Insurance companies in Illinois could engage in gender rating, and charge more for coverage based on adverse health status </a:t>
            </a:r>
            <a:r>
              <a:rPr lang="en-US" sz="2000" dirty="0">
                <a:solidFill>
                  <a:prstClr val="black"/>
                </a:solidFill>
                <a:cs typeface="Times New Roman" pitchFamily="18" charset="0"/>
              </a:rPr>
              <a:t> </a:t>
            </a:r>
          </a:p>
        </p:txBody>
      </p:sp>
      <p:sp>
        <p:nvSpPr>
          <p:cNvPr id="10" name="TextBox 9"/>
          <p:cNvSpPr txBox="1"/>
          <p:nvPr/>
        </p:nvSpPr>
        <p:spPr>
          <a:xfrm>
            <a:off x="0" y="6172200"/>
            <a:ext cx="8763000" cy="923330"/>
          </a:xfrm>
          <a:prstGeom prst="rect">
            <a:avLst/>
          </a:prstGeom>
          <a:noFill/>
        </p:spPr>
        <p:txBody>
          <a:bodyPr wrap="square" rtlCol="0">
            <a:spAutoFit/>
          </a:bodyPr>
          <a:lstStyle/>
          <a:p>
            <a:r>
              <a:rPr lang="en-US" b="1" u="sng" dirty="0" smtClean="0"/>
              <a:t>Sources</a:t>
            </a:r>
            <a:r>
              <a:rPr lang="en-US" b="1" dirty="0" smtClean="0"/>
              <a:t>: Crain’s Chicago </a:t>
            </a:r>
            <a:r>
              <a:rPr lang="en-US" b="1" dirty="0">
                <a:hlinkClick r:id="rId3"/>
              </a:rPr>
              <a:t>Illinois health insurers to pay back millions in </a:t>
            </a:r>
            <a:r>
              <a:rPr lang="en-US" b="1" dirty="0" smtClean="0">
                <a:hlinkClick r:id="rId3"/>
              </a:rPr>
              <a:t>premiums</a:t>
            </a:r>
            <a:endParaRPr lang="en-US" b="1" dirty="0" smtClean="0"/>
          </a:p>
          <a:p>
            <a:r>
              <a:rPr lang="en-US" b="1" dirty="0" smtClean="0"/>
              <a:t>U.S. House Committee on Energy and Commerce, </a:t>
            </a:r>
            <a:r>
              <a:rPr lang="en-US" b="1" dirty="0" smtClean="0">
                <a:hlinkClick r:id="rId4"/>
              </a:rPr>
              <a:t>Democratic Staff </a:t>
            </a:r>
            <a:endParaRPr lang="en-US" b="1" dirty="0"/>
          </a:p>
          <a:p>
            <a:r>
              <a:rPr lang="en-US" dirty="0" smtClean="0"/>
              <a:t> </a:t>
            </a:r>
            <a:endParaRPr lang="en-US" dirty="0"/>
          </a:p>
        </p:txBody>
      </p:sp>
      <p:sp>
        <p:nvSpPr>
          <p:cNvPr id="12" name="Rectangle 11"/>
          <p:cNvSpPr/>
          <p:nvPr/>
        </p:nvSpPr>
        <p:spPr>
          <a:xfrm>
            <a:off x="304800" y="762000"/>
            <a:ext cx="3711081" cy="584775"/>
          </a:xfrm>
          <a:prstGeom prst="rect">
            <a:avLst/>
          </a:prstGeom>
        </p:spPr>
        <p:txBody>
          <a:bodyPr wrap="none">
            <a:spAutoFit/>
          </a:bodyPr>
          <a:lstStyle/>
          <a:p>
            <a:r>
              <a:rPr lang="en-US" sz="3200" dirty="0" smtClean="0">
                <a:solidFill>
                  <a:schemeClr val="tx2"/>
                </a:solidFill>
              </a:rPr>
              <a:t>Consumer Protections </a:t>
            </a:r>
            <a:endParaRPr lang="en-US" sz="3200" dirty="0"/>
          </a:p>
        </p:txBody>
      </p:sp>
    </p:spTree>
    <p:extLst>
      <p:ext uri="{BB962C8B-B14F-4D97-AF65-F5344CB8AC3E}">
        <p14:creationId xmlns:p14="http://schemas.microsoft.com/office/powerpoint/2010/main" val="118212100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753100" y="990600"/>
            <a:ext cx="3352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0" y="0"/>
            <a:ext cx="8725586" cy="762000"/>
          </a:xfrm>
        </p:spPr>
        <p:txBody>
          <a:bodyPr>
            <a:normAutofit fontScale="90000"/>
          </a:bodyPr>
          <a:lstStyle/>
          <a:p>
            <a:r>
              <a:rPr lang="en-US" sz="3200" u="sng" dirty="0" smtClean="0"/>
              <a:t/>
            </a:r>
            <a:br>
              <a:rPr lang="en-US" sz="3200" u="sng" dirty="0" smtClean="0"/>
            </a:br>
            <a:endParaRPr lang="en-US" sz="3200" u="sng" dirty="0"/>
          </a:p>
        </p:txBody>
      </p:sp>
      <p:sp>
        <p:nvSpPr>
          <p:cNvPr id="7" name="TextBox 6"/>
          <p:cNvSpPr txBox="1"/>
          <p:nvPr/>
        </p:nvSpPr>
        <p:spPr>
          <a:xfrm>
            <a:off x="0" y="1600200"/>
            <a:ext cx="8915400" cy="4770537"/>
          </a:xfrm>
          <a:prstGeom prst="rect">
            <a:avLst/>
          </a:prstGeom>
          <a:noFill/>
        </p:spPr>
        <p:txBody>
          <a:bodyPr wrap="square" rtlCol="0">
            <a:spAutoFit/>
          </a:bodyPr>
          <a:lstStyle/>
          <a:p>
            <a:pPr defTabSz="457200"/>
            <a:r>
              <a:rPr lang="en-US" sz="3200" dirty="0" smtClean="0">
                <a:solidFill>
                  <a:prstClr val="black"/>
                </a:solidFill>
                <a:cs typeface="Times New Roman" pitchFamily="18" charset="0"/>
              </a:rPr>
              <a:t>As of July 2014, Illinois has received </a:t>
            </a:r>
            <a:r>
              <a:rPr lang="en-US" sz="3200" u="sng" dirty="0" smtClean="0">
                <a:solidFill>
                  <a:prstClr val="black"/>
                </a:solidFill>
                <a:cs typeface="Times New Roman" pitchFamily="18" charset="0"/>
              </a:rPr>
              <a:t>$56M </a:t>
            </a:r>
            <a:r>
              <a:rPr lang="en-US" sz="3200" dirty="0" smtClean="0">
                <a:solidFill>
                  <a:prstClr val="black"/>
                </a:solidFill>
                <a:cs typeface="Times New Roman" pitchFamily="18" charset="0"/>
              </a:rPr>
              <a:t>from the Prevention and Public Health fund to support various investments in public health, include including:</a:t>
            </a:r>
          </a:p>
          <a:p>
            <a:pPr lvl="1" defTabSz="457200">
              <a:buFont typeface="Wingdings" pitchFamily="2" charset="2"/>
              <a:buChar char="ü"/>
            </a:pPr>
            <a:r>
              <a:rPr lang="en-US" sz="3200" dirty="0" smtClean="0">
                <a:solidFill>
                  <a:prstClr val="black"/>
                </a:solidFill>
                <a:cs typeface="Times New Roman" pitchFamily="18" charset="0"/>
              </a:rPr>
              <a:t>Screening for Hepatitis C</a:t>
            </a:r>
          </a:p>
          <a:p>
            <a:pPr lvl="1" defTabSz="457200">
              <a:buFont typeface="Wingdings" pitchFamily="2" charset="2"/>
              <a:buChar char="ü"/>
            </a:pPr>
            <a:r>
              <a:rPr lang="en-US" sz="3200" dirty="0" smtClean="0"/>
              <a:t> Chicago Public Schools on anti-tobacco programs</a:t>
            </a:r>
          </a:p>
          <a:p>
            <a:pPr lvl="1" defTabSz="457200">
              <a:buFont typeface="Wingdings" pitchFamily="2" charset="2"/>
              <a:buChar char="ü"/>
            </a:pPr>
            <a:r>
              <a:rPr lang="en-US" sz="3200" dirty="0" smtClean="0"/>
              <a:t>Physical fitness programs</a:t>
            </a:r>
          </a:p>
          <a:p>
            <a:pPr lvl="1" defTabSz="457200">
              <a:buFont typeface="Wingdings" pitchFamily="2" charset="2"/>
              <a:buChar char="ü"/>
            </a:pPr>
            <a:r>
              <a:rPr lang="en-US" sz="3200" dirty="0" smtClean="0"/>
              <a:t> Immunizations programs</a:t>
            </a:r>
            <a:endParaRPr lang="en-US" sz="3200" dirty="0" smtClean="0">
              <a:solidFill>
                <a:prstClr val="black"/>
              </a:solidFill>
              <a:cs typeface="Times New Roman" pitchFamily="18" charset="0"/>
            </a:endParaRPr>
          </a:p>
          <a:p>
            <a:pPr defTabSz="457200">
              <a:buFont typeface="Wingdings" pitchFamily="2" charset="2"/>
              <a:buChar char="ü"/>
            </a:pPr>
            <a:endParaRPr lang="en-US" sz="2400" dirty="0" smtClean="0">
              <a:solidFill>
                <a:prstClr val="black"/>
              </a:solidFill>
              <a:cs typeface="Times New Roman" pitchFamily="18" charset="0"/>
            </a:endParaRPr>
          </a:p>
          <a:p>
            <a:pPr defTabSz="457200"/>
            <a:r>
              <a:rPr lang="en-US" sz="2400" dirty="0" smtClean="0">
                <a:solidFill>
                  <a:prstClr val="black"/>
                </a:solidFill>
                <a:cs typeface="Times New Roman" pitchFamily="18" charset="0"/>
              </a:rPr>
              <a:t>	</a:t>
            </a:r>
            <a:r>
              <a:rPr lang="en-US" sz="2000" dirty="0">
                <a:solidFill>
                  <a:prstClr val="black"/>
                </a:solidFill>
                <a:cs typeface="Times New Roman" pitchFamily="18" charset="0"/>
              </a:rPr>
              <a:t> </a:t>
            </a:r>
          </a:p>
        </p:txBody>
      </p:sp>
      <p:sp>
        <p:nvSpPr>
          <p:cNvPr id="10" name="TextBox 9"/>
          <p:cNvSpPr txBox="1"/>
          <p:nvPr/>
        </p:nvSpPr>
        <p:spPr>
          <a:xfrm>
            <a:off x="0" y="5934670"/>
            <a:ext cx="8763000" cy="923330"/>
          </a:xfrm>
          <a:prstGeom prst="rect">
            <a:avLst/>
          </a:prstGeom>
          <a:noFill/>
        </p:spPr>
        <p:txBody>
          <a:bodyPr wrap="square" rtlCol="0">
            <a:spAutoFit/>
          </a:bodyPr>
          <a:lstStyle/>
          <a:p>
            <a:r>
              <a:rPr lang="en-US" b="1" u="sng" dirty="0" smtClean="0"/>
              <a:t>Sources</a:t>
            </a:r>
            <a:r>
              <a:rPr lang="en-US" b="1" dirty="0" smtClean="0"/>
              <a:t>: Chicago Tribune, “</a:t>
            </a:r>
            <a:r>
              <a:rPr lang="en-US" dirty="0" smtClean="0">
                <a:hlinkClick r:id="rId3"/>
              </a:rPr>
              <a:t>How Illinois Has Spent $56M From Health Law’s Prevention Fund</a:t>
            </a:r>
            <a:r>
              <a:rPr lang="en-US" dirty="0" smtClean="0"/>
              <a:t>” July 7, 2014</a:t>
            </a:r>
          </a:p>
          <a:p>
            <a:endParaRPr lang="en-US" dirty="0"/>
          </a:p>
        </p:txBody>
      </p:sp>
      <p:sp>
        <p:nvSpPr>
          <p:cNvPr id="12" name="Rectangle 11"/>
          <p:cNvSpPr/>
          <p:nvPr/>
        </p:nvSpPr>
        <p:spPr>
          <a:xfrm>
            <a:off x="0" y="762000"/>
            <a:ext cx="5732467" cy="584775"/>
          </a:xfrm>
          <a:prstGeom prst="rect">
            <a:avLst/>
          </a:prstGeom>
        </p:spPr>
        <p:txBody>
          <a:bodyPr wrap="none">
            <a:spAutoFit/>
          </a:bodyPr>
          <a:lstStyle/>
          <a:p>
            <a:r>
              <a:rPr lang="en-US" sz="3200" dirty="0" smtClean="0">
                <a:solidFill>
                  <a:schemeClr val="tx2"/>
                </a:solidFill>
              </a:rPr>
              <a:t>Prevention and Public Health Fund</a:t>
            </a:r>
            <a:endParaRPr lang="en-US" sz="3200" dirty="0"/>
          </a:p>
        </p:txBody>
      </p:sp>
    </p:spTree>
    <p:extLst>
      <p:ext uri="{BB962C8B-B14F-4D97-AF65-F5344CB8AC3E}">
        <p14:creationId xmlns:p14="http://schemas.microsoft.com/office/powerpoint/2010/main" val="118212100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753100" y="990600"/>
            <a:ext cx="3352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0" y="0"/>
            <a:ext cx="8725586" cy="762000"/>
          </a:xfrm>
        </p:spPr>
        <p:txBody>
          <a:bodyPr>
            <a:normAutofit fontScale="90000"/>
          </a:bodyPr>
          <a:lstStyle/>
          <a:p>
            <a:r>
              <a:rPr lang="en-US" sz="3200" u="sng" dirty="0" smtClean="0"/>
              <a:t/>
            </a:r>
            <a:br>
              <a:rPr lang="en-US" sz="3200" u="sng" dirty="0" smtClean="0"/>
            </a:br>
            <a:endParaRPr lang="en-US" sz="3200" u="sng" dirty="0"/>
          </a:p>
        </p:txBody>
      </p:sp>
      <p:sp>
        <p:nvSpPr>
          <p:cNvPr id="7" name="TextBox 6"/>
          <p:cNvSpPr txBox="1"/>
          <p:nvPr/>
        </p:nvSpPr>
        <p:spPr>
          <a:xfrm>
            <a:off x="0" y="1600200"/>
            <a:ext cx="9144000" cy="4401205"/>
          </a:xfrm>
          <a:prstGeom prst="rect">
            <a:avLst/>
          </a:prstGeom>
          <a:noFill/>
        </p:spPr>
        <p:txBody>
          <a:bodyPr wrap="square" rtlCol="0">
            <a:spAutoFit/>
          </a:bodyPr>
          <a:lstStyle/>
          <a:p>
            <a:pPr algn="ctr" defTabSz="457200"/>
            <a:r>
              <a:rPr lang="en-US" sz="2800" u="sng" dirty="0" smtClean="0">
                <a:solidFill>
                  <a:prstClr val="black"/>
                </a:solidFill>
                <a:cs typeface="Times New Roman" pitchFamily="18" charset="0"/>
              </a:rPr>
              <a:t>A sampling of ACO’s in Illinois:</a:t>
            </a:r>
          </a:p>
          <a:p>
            <a:pPr algn="ctr" defTabSz="457200">
              <a:buFont typeface="Arial" pitchFamily="34" charset="0"/>
              <a:buChar char="•"/>
            </a:pPr>
            <a:r>
              <a:rPr lang="en-US" sz="2800" dirty="0" smtClean="0">
                <a:solidFill>
                  <a:prstClr val="black"/>
                </a:solidFill>
                <a:cs typeface="Times New Roman" pitchFamily="18" charset="0"/>
              </a:rPr>
              <a:t>Kane County Independent Physician Association</a:t>
            </a:r>
          </a:p>
          <a:p>
            <a:pPr algn="ctr" defTabSz="457200">
              <a:buFont typeface="Arial" pitchFamily="34" charset="0"/>
              <a:buChar char="•"/>
            </a:pPr>
            <a:r>
              <a:rPr lang="en-US" sz="2800" dirty="0" err="1" smtClean="0">
                <a:solidFill>
                  <a:prstClr val="black"/>
                </a:solidFill>
                <a:cs typeface="Times New Roman" pitchFamily="18" charset="0"/>
              </a:rPr>
              <a:t>Alexian</a:t>
            </a:r>
            <a:r>
              <a:rPr lang="en-US" sz="2800" dirty="0" smtClean="0">
                <a:solidFill>
                  <a:prstClr val="black"/>
                </a:solidFill>
                <a:cs typeface="Times New Roman" pitchFamily="18" charset="0"/>
              </a:rPr>
              <a:t> Brothers Health Systems</a:t>
            </a:r>
          </a:p>
          <a:p>
            <a:pPr algn="ctr" defTabSz="457200">
              <a:buFont typeface="Arial" pitchFamily="34" charset="0"/>
              <a:buChar char="•"/>
            </a:pPr>
            <a:r>
              <a:rPr lang="en-US" sz="2800" dirty="0" smtClean="0">
                <a:solidFill>
                  <a:prstClr val="black"/>
                </a:solidFill>
                <a:cs typeface="Times New Roman" pitchFamily="18" charset="0"/>
              </a:rPr>
              <a:t>North Shore University Health System</a:t>
            </a:r>
          </a:p>
          <a:p>
            <a:pPr algn="ctr" defTabSz="457200">
              <a:buFont typeface="Arial" pitchFamily="34" charset="0"/>
              <a:buChar char="•"/>
            </a:pPr>
            <a:r>
              <a:rPr lang="en-US" sz="2800" dirty="0" smtClean="0">
                <a:solidFill>
                  <a:prstClr val="black"/>
                </a:solidFill>
                <a:cs typeface="Times New Roman" pitchFamily="18" charset="0"/>
              </a:rPr>
              <a:t>Presence Health</a:t>
            </a:r>
          </a:p>
          <a:p>
            <a:pPr algn="ctr" defTabSz="457200">
              <a:buFont typeface="Arial" pitchFamily="34" charset="0"/>
              <a:buChar char="•"/>
            </a:pPr>
            <a:r>
              <a:rPr lang="en-US" sz="2800" dirty="0" smtClean="0">
                <a:solidFill>
                  <a:prstClr val="black"/>
                </a:solidFill>
                <a:cs typeface="Times New Roman" pitchFamily="18" charset="0"/>
              </a:rPr>
              <a:t>Northwest Community Healthcare</a:t>
            </a:r>
          </a:p>
          <a:p>
            <a:pPr algn="ctr" defTabSz="457200">
              <a:buFont typeface="Arial" pitchFamily="34" charset="0"/>
              <a:buChar char="•"/>
            </a:pPr>
            <a:r>
              <a:rPr lang="en-US" sz="2800" dirty="0" smtClean="0">
                <a:solidFill>
                  <a:prstClr val="black"/>
                </a:solidFill>
                <a:cs typeface="Times New Roman" pitchFamily="18" charset="0"/>
              </a:rPr>
              <a:t>Illinois Health Partners</a:t>
            </a:r>
          </a:p>
          <a:p>
            <a:pPr algn="ctr" defTabSz="457200">
              <a:buFont typeface="Arial" pitchFamily="34" charset="0"/>
              <a:buChar char="•"/>
            </a:pPr>
            <a:r>
              <a:rPr lang="en-US" sz="2800" dirty="0" smtClean="0">
                <a:solidFill>
                  <a:prstClr val="black"/>
                </a:solidFill>
                <a:cs typeface="Times New Roman" pitchFamily="18" charset="0"/>
              </a:rPr>
              <a:t>Independent Physician’s ACO of Chicago</a:t>
            </a:r>
          </a:p>
          <a:p>
            <a:pPr algn="ctr" defTabSz="457200">
              <a:buFont typeface="Arial" pitchFamily="34" charset="0"/>
              <a:buChar char="•"/>
            </a:pPr>
            <a:r>
              <a:rPr lang="en-US" sz="2800" dirty="0" smtClean="0">
                <a:solidFill>
                  <a:prstClr val="black"/>
                </a:solidFill>
                <a:cs typeface="Times New Roman" pitchFamily="18" charset="0"/>
              </a:rPr>
              <a:t>Advocate Health Care </a:t>
            </a:r>
          </a:p>
          <a:p>
            <a:pPr defTabSz="457200"/>
            <a:r>
              <a:rPr lang="en-US" sz="2800" dirty="0" smtClean="0">
                <a:solidFill>
                  <a:prstClr val="black"/>
                </a:solidFill>
                <a:cs typeface="Times New Roman" pitchFamily="18" charset="0"/>
              </a:rPr>
              <a:t>	</a:t>
            </a:r>
            <a:r>
              <a:rPr lang="en-US" sz="2800" dirty="0">
                <a:solidFill>
                  <a:prstClr val="black"/>
                </a:solidFill>
                <a:cs typeface="Times New Roman" pitchFamily="18" charset="0"/>
              </a:rPr>
              <a:t> </a:t>
            </a:r>
          </a:p>
        </p:txBody>
      </p:sp>
      <p:sp>
        <p:nvSpPr>
          <p:cNvPr id="12" name="Rectangle 11"/>
          <p:cNvSpPr/>
          <p:nvPr/>
        </p:nvSpPr>
        <p:spPr>
          <a:xfrm>
            <a:off x="0" y="762000"/>
            <a:ext cx="5006499" cy="584775"/>
          </a:xfrm>
          <a:prstGeom prst="rect">
            <a:avLst/>
          </a:prstGeom>
        </p:spPr>
        <p:txBody>
          <a:bodyPr wrap="none">
            <a:spAutoFit/>
          </a:bodyPr>
          <a:lstStyle/>
          <a:p>
            <a:r>
              <a:rPr lang="en-US" sz="3200" dirty="0" smtClean="0">
                <a:solidFill>
                  <a:schemeClr val="tx2"/>
                </a:solidFill>
              </a:rPr>
              <a:t>Medicare Care Coordination </a:t>
            </a:r>
            <a:endParaRPr lang="en-US" sz="3200" dirty="0"/>
          </a:p>
        </p:txBody>
      </p:sp>
    </p:spTree>
    <p:extLst>
      <p:ext uri="{BB962C8B-B14F-4D97-AF65-F5344CB8AC3E}">
        <p14:creationId xmlns:p14="http://schemas.microsoft.com/office/powerpoint/2010/main" val="118212100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verThriveIllinois-logo-321.jpg"/>
          <p:cNvPicPr>
            <a:picLocks noChangeAspect="1"/>
          </p:cNvPicPr>
          <p:nvPr/>
        </p:nvPicPr>
        <p:blipFill>
          <a:blip r:embed="rId3" cstate="print"/>
          <a:stretch>
            <a:fillRect/>
          </a:stretch>
        </p:blipFill>
        <p:spPr>
          <a:xfrm>
            <a:off x="7397200" y="6172200"/>
            <a:ext cx="1746800" cy="685800"/>
          </a:xfrm>
          <a:prstGeom prst="rect">
            <a:avLst/>
          </a:prstGeom>
        </p:spPr>
      </p:pic>
      <p:sp>
        <p:nvSpPr>
          <p:cNvPr id="7" name="Rectangle 6"/>
          <p:cNvSpPr/>
          <p:nvPr/>
        </p:nvSpPr>
        <p:spPr>
          <a:xfrm>
            <a:off x="838200" y="1219200"/>
            <a:ext cx="7772400" cy="533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438400"/>
            <a:ext cx="9144000" cy="769441"/>
          </a:xfrm>
          <a:prstGeom prst="rect">
            <a:avLst/>
          </a:prstGeom>
          <a:solidFill>
            <a:schemeClr val="bg1"/>
          </a:solidFill>
        </p:spPr>
        <p:txBody>
          <a:bodyPr wrap="square" rtlCol="0">
            <a:spAutoFit/>
          </a:bodyPr>
          <a:lstStyle/>
          <a:p>
            <a:pPr algn="ctr" defTabSz="457200"/>
            <a:r>
              <a:rPr lang="en-US" sz="4400" b="1" dirty="0" smtClean="0">
                <a:solidFill>
                  <a:schemeClr val="tx2"/>
                </a:solidFill>
              </a:rPr>
              <a:t>For Providers to Keep in Mind</a:t>
            </a:r>
            <a:endParaRPr lang="en-US" sz="4400" b="1" dirty="0">
              <a:solidFill>
                <a:schemeClr val="tx2"/>
              </a:solidFill>
            </a:endParaRPr>
          </a:p>
        </p:txBody>
      </p:sp>
    </p:spTree>
    <p:extLst>
      <p:ext uri="{BB962C8B-B14F-4D97-AF65-F5344CB8AC3E}">
        <p14:creationId xmlns:p14="http://schemas.microsoft.com/office/powerpoint/2010/main" val="2483981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724400" cy="1219200"/>
          </a:xfrm>
        </p:spPr>
        <p:txBody>
          <a:bodyPr>
            <a:normAutofit/>
          </a:bodyPr>
          <a:lstStyle/>
          <a:p>
            <a:pPr algn="l"/>
            <a:r>
              <a:rPr lang="en-US" sz="3200" dirty="0" smtClean="0">
                <a:solidFill>
                  <a:schemeClr val="tx2"/>
                </a:solidFill>
              </a:rPr>
              <a:t>Undocumented Not Covered</a:t>
            </a:r>
            <a:endParaRPr lang="en-US" sz="3200" dirty="0">
              <a:solidFill>
                <a:schemeClr val="tx2"/>
              </a:solidFill>
            </a:endParaRPr>
          </a:p>
        </p:txBody>
      </p:sp>
      <p:cxnSp>
        <p:nvCxnSpPr>
          <p:cNvPr id="5" name="Straight Connector 4"/>
          <p:cNvCxnSpPr/>
          <p:nvPr/>
        </p:nvCxnSpPr>
        <p:spPr>
          <a:xfrm>
            <a:off x="4572000" y="914400"/>
            <a:ext cx="4572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verThriveIllinois-logo-321.jpg"/>
          <p:cNvPicPr>
            <a:picLocks noChangeAspect="1"/>
          </p:cNvPicPr>
          <p:nvPr/>
        </p:nvPicPr>
        <p:blipFill>
          <a:blip r:embed="rId3" cstate="print"/>
          <a:stretch>
            <a:fillRect/>
          </a:stretch>
        </p:blipFill>
        <p:spPr>
          <a:xfrm>
            <a:off x="6934200" y="5867400"/>
            <a:ext cx="1746800" cy="685800"/>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0"/>
            <a:ext cx="8643938"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6188149" y="1935126"/>
            <a:ext cx="2126511" cy="46180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Arial"/>
            </a:endParaRPr>
          </a:p>
        </p:txBody>
      </p:sp>
    </p:spTree>
    <p:extLst>
      <p:ext uri="{BB962C8B-B14F-4D97-AF65-F5344CB8AC3E}">
        <p14:creationId xmlns:p14="http://schemas.microsoft.com/office/powerpoint/2010/main" val="2480866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normAutofit fontScale="90000"/>
          </a:bodyPr>
          <a:lstStyle/>
          <a:p>
            <a:r>
              <a:rPr lang="en-US" dirty="0" smtClean="0"/>
              <a:t>Continued Health System Transformation</a:t>
            </a:r>
            <a:endParaRPr lang="en-US" dirty="0"/>
          </a:p>
        </p:txBody>
      </p:sp>
      <p:sp>
        <p:nvSpPr>
          <p:cNvPr id="3" name="Content Placeholder 2"/>
          <p:cNvSpPr>
            <a:spLocks noGrp="1"/>
          </p:cNvSpPr>
          <p:nvPr>
            <p:ph idx="1"/>
          </p:nvPr>
        </p:nvSpPr>
        <p:spPr>
          <a:xfrm>
            <a:off x="533400" y="1676400"/>
            <a:ext cx="7467600" cy="4495800"/>
          </a:xfrm>
        </p:spPr>
        <p:txBody>
          <a:bodyPr>
            <a:normAutofit lnSpcReduction="10000"/>
          </a:bodyPr>
          <a:lstStyle/>
          <a:p>
            <a:r>
              <a:rPr lang="en-US" dirty="0" smtClean="0"/>
              <a:t>Managed care plans will continue to come and go in Illinois</a:t>
            </a:r>
          </a:p>
          <a:p>
            <a:pPr>
              <a:buNone/>
            </a:pPr>
            <a:endParaRPr lang="en-US" dirty="0" smtClean="0"/>
          </a:p>
          <a:p>
            <a:r>
              <a:rPr lang="en-US" dirty="0" smtClean="0"/>
              <a:t>Health care networks will continue to shrink and grow- this will affect which providers are considered “in-network”- and which are not.</a:t>
            </a:r>
          </a:p>
          <a:p>
            <a:pPr>
              <a:buNone/>
            </a:pPr>
            <a:endParaRPr lang="en-US" dirty="0" smtClean="0"/>
          </a:p>
          <a:p>
            <a:r>
              <a:rPr lang="en-US" dirty="0" smtClean="0"/>
              <a:t>The federal government, state. and health plans will increasingly use quality measures to reward providers.</a:t>
            </a:r>
          </a:p>
          <a:p>
            <a:endParaRPr lang="en-US" dirty="0" smtClean="0"/>
          </a:p>
          <a:p>
            <a:endParaRPr lang="en-US" dirty="0">
              <a:effectLst/>
            </a:endParaRPr>
          </a:p>
        </p:txBody>
      </p:sp>
      <p:sp>
        <p:nvSpPr>
          <p:cNvPr id="5" name="Rectangle 4"/>
          <p:cNvSpPr/>
          <p:nvPr/>
        </p:nvSpPr>
        <p:spPr>
          <a:xfrm>
            <a:off x="0" y="6211669"/>
            <a:ext cx="8229600" cy="646331"/>
          </a:xfrm>
          <a:prstGeom prst="rect">
            <a:avLst/>
          </a:prstGeom>
        </p:spPr>
        <p:txBody>
          <a:bodyPr wrap="square">
            <a:spAutoFit/>
          </a:bodyPr>
          <a:lstStyle/>
          <a:p>
            <a:r>
              <a:rPr lang="en-US" b="1" u="sng" dirty="0" smtClean="0"/>
              <a:t>Sources</a:t>
            </a:r>
            <a:r>
              <a:rPr lang="en-US" b="1" dirty="0" smtClean="0"/>
              <a:t>: </a:t>
            </a:r>
            <a:r>
              <a:rPr lang="en-US" dirty="0" smtClean="0"/>
              <a:t>Kaiser Family Foundation (</a:t>
            </a:r>
            <a:r>
              <a:rPr lang="en-US" dirty="0" smtClean="0">
                <a:hlinkClick r:id="rId3"/>
              </a:rPr>
              <a:t>http://www.kff.org</a:t>
            </a:r>
            <a:r>
              <a:rPr lang="en-US" dirty="0" smtClean="0"/>
              <a:t>) analysis. Original data and detailed source information are available at </a:t>
            </a:r>
            <a:r>
              <a:rPr lang="en-US" dirty="0" smtClean="0">
                <a:hlinkClick r:id="rId4"/>
              </a:rPr>
              <a:t>http://kff.org/JAMA_05-14-2014</a:t>
            </a:r>
            <a:r>
              <a:rPr lang="en-US" dirty="0" smtClean="0"/>
              <a:t>. </a:t>
            </a:r>
          </a:p>
        </p:txBody>
      </p:sp>
    </p:spTree>
    <p:extLst>
      <p:ext uri="{BB962C8B-B14F-4D97-AF65-F5344CB8AC3E}">
        <p14:creationId xmlns:p14="http://schemas.microsoft.com/office/powerpoint/2010/main" val="2568469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Literacy and Patient awareness</a:t>
            </a:r>
            <a:endParaRPr lang="en-US" dirty="0"/>
          </a:p>
        </p:txBody>
      </p:sp>
      <p:sp>
        <p:nvSpPr>
          <p:cNvPr id="3" name="Content Placeholder 2"/>
          <p:cNvSpPr>
            <a:spLocks noGrp="1"/>
          </p:cNvSpPr>
          <p:nvPr>
            <p:ph idx="1"/>
          </p:nvPr>
        </p:nvSpPr>
        <p:spPr>
          <a:xfrm>
            <a:off x="533400" y="1676400"/>
            <a:ext cx="7467600" cy="4495800"/>
          </a:xfrm>
        </p:spPr>
        <p:txBody>
          <a:bodyPr>
            <a:normAutofit/>
          </a:bodyPr>
          <a:lstStyle/>
          <a:p>
            <a:r>
              <a:rPr lang="en-US" dirty="0" smtClean="0"/>
              <a:t>Health literacy is the degree to which an individual can obtain, understand, and act on information to meaningfully interact with the health care system and make decisions about their health.</a:t>
            </a:r>
          </a:p>
          <a:p>
            <a:r>
              <a:rPr lang="en-US" dirty="0" smtClean="0"/>
              <a:t>4 in 10 women are unaware of preventive services</a:t>
            </a:r>
          </a:p>
          <a:p>
            <a:r>
              <a:rPr lang="en-US" dirty="0" smtClean="0"/>
              <a:t>Clinicians are the most trusted source of information on the ACA</a:t>
            </a:r>
          </a:p>
          <a:p>
            <a:endParaRPr lang="en-US" dirty="0">
              <a:effectLst/>
            </a:endParaRPr>
          </a:p>
        </p:txBody>
      </p:sp>
      <p:sp>
        <p:nvSpPr>
          <p:cNvPr id="5" name="Rectangle 4"/>
          <p:cNvSpPr/>
          <p:nvPr/>
        </p:nvSpPr>
        <p:spPr>
          <a:xfrm>
            <a:off x="0" y="6211669"/>
            <a:ext cx="8229600" cy="646331"/>
          </a:xfrm>
          <a:prstGeom prst="rect">
            <a:avLst/>
          </a:prstGeom>
        </p:spPr>
        <p:txBody>
          <a:bodyPr wrap="square">
            <a:spAutoFit/>
          </a:bodyPr>
          <a:lstStyle/>
          <a:p>
            <a:r>
              <a:rPr lang="en-US" b="1" u="sng" dirty="0" smtClean="0"/>
              <a:t>Sources</a:t>
            </a:r>
            <a:r>
              <a:rPr lang="en-US" b="1" dirty="0" smtClean="0"/>
              <a:t>: </a:t>
            </a:r>
            <a:r>
              <a:rPr lang="en-US" dirty="0" smtClean="0"/>
              <a:t>Kaiser Family Foundation (</a:t>
            </a:r>
            <a:r>
              <a:rPr lang="en-US" dirty="0" smtClean="0">
                <a:hlinkClick r:id="rId3"/>
              </a:rPr>
              <a:t>http://www.kff.org</a:t>
            </a:r>
            <a:r>
              <a:rPr lang="en-US" dirty="0" smtClean="0"/>
              <a:t>) analysis. Original data and detailed source information are available at </a:t>
            </a:r>
            <a:r>
              <a:rPr lang="en-US" dirty="0" smtClean="0">
                <a:hlinkClick r:id="rId4"/>
              </a:rPr>
              <a:t>http://kff.org/JAMA_05-14-2014</a:t>
            </a:r>
            <a:r>
              <a:rPr lang="en-US" dirty="0" smtClean="0"/>
              <a:t>. </a:t>
            </a:r>
          </a:p>
        </p:txBody>
      </p:sp>
    </p:spTree>
    <p:extLst>
      <p:ext uri="{BB962C8B-B14F-4D97-AF65-F5344CB8AC3E}">
        <p14:creationId xmlns:p14="http://schemas.microsoft.com/office/powerpoint/2010/main" val="2568469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6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4648200" cy="960438"/>
          </a:xfrm>
        </p:spPr>
        <p:txBody>
          <a:bodyPr>
            <a:normAutofit/>
          </a:bodyPr>
          <a:lstStyle/>
          <a:p>
            <a:pPr algn="l"/>
            <a:r>
              <a:rPr lang="en-US" sz="3200" dirty="0" smtClean="0">
                <a:solidFill>
                  <a:schemeClr val="tx2"/>
                </a:solidFill>
              </a:rPr>
              <a:t>Objectives</a:t>
            </a:r>
            <a:endParaRPr lang="en-US" sz="3200" dirty="0">
              <a:solidFill>
                <a:schemeClr val="tx2"/>
              </a:solidFill>
            </a:endParaRPr>
          </a:p>
        </p:txBody>
      </p:sp>
      <p:sp>
        <p:nvSpPr>
          <p:cNvPr id="3" name="Content Placeholder 2"/>
          <p:cNvSpPr>
            <a:spLocks noGrp="1"/>
          </p:cNvSpPr>
          <p:nvPr>
            <p:ph idx="1"/>
          </p:nvPr>
        </p:nvSpPr>
        <p:spPr>
          <a:xfrm>
            <a:off x="457200" y="1872343"/>
            <a:ext cx="8223800" cy="3995057"/>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nSpc>
                <a:spcPct val="120000"/>
              </a:lnSpc>
              <a:spcBef>
                <a:spcPct val="0"/>
              </a:spcBef>
              <a:defRPr/>
            </a:pPr>
            <a:r>
              <a:rPr lang="en-US" altLang="en-US" sz="5100" b="1" dirty="0" smtClean="0">
                <a:solidFill>
                  <a:srgbClr val="080808"/>
                </a:solidFill>
                <a:ea typeface="ＭＳ Ｐゴシック" pitchFamily="34" charset="-128"/>
              </a:rPr>
              <a:t>Affordable Care Act 101</a:t>
            </a:r>
          </a:p>
          <a:p>
            <a:pPr>
              <a:lnSpc>
                <a:spcPct val="120000"/>
              </a:lnSpc>
              <a:spcBef>
                <a:spcPct val="0"/>
              </a:spcBef>
              <a:defRPr/>
            </a:pPr>
            <a:endParaRPr lang="en-US" altLang="en-US" sz="5100" b="1" dirty="0">
              <a:solidFill>
                <a:srgbClr val="080808"/>
              </a:solidFill>
              <a:ea typeface="ＭＳ Ｐゴシック" pitchFamily="34" charset="-128"/>
            </a:endParaRPr>
          </a:p>
          <a:p>
            <a:pPr>
              <a:lnSpc>
                <a:spcPct val="120000"/>
              </a:lnSpc>
              <a:spcBef>
                <a:spcPct val="0"/>
              </a:spcBef>
              <a:defRPr/>
            </a:pPr>
            <a:r>
              <a:rPr lang="en-US" altLang="en-US" sz="5100" b="1" dirty="0" smtClean="0">
                <a:solidFill>
                  <a:srgbClr val="080808"/>
                </a:solidFill>
                <a:ea typeface="ＭＳ Ｐゴシック" pitchFamily="34" charset="-128"/>
              </a:rPr>
              <a:t>The Illinois experience</a:t>
            </a:r>
          </a:p>
          <a:p>
            <a:pPr>
              <a:lnSpc>
                <a:spcPct val="120000"/>
              </a:lnSpc>
              <a:spcBef>
                <a:spcPct val="0"/>
              </a:spcBef>
              <a:defRPr/>
            </a:pPr>
            <a:endParaRPr lang="en-US" altLang="en-US" sz="5100" b="1" dirty="0" smtClean="0">
              <a:solidFill>
                <a:srgbClr val="080808"/>
              </a:solidFill>
              <a:ea typeface="ＭＳ Ｐゴシック" pitchFamily="34" charset="-128"/>
            </a:endParaRPr>
          </a:p>
          <a:p>
            <a:pPr>
              <a:lnSpc>
                <a:spcPct val="120000"/>
              </a:lnSpc>
              <a:spcBef>
                <a:spcPct val="0"/>
              </a:spcBef>
              <a:defRPr/>
            </a:pPr>
            <a:r>
              <a:rPr lang="en-US" altLang="en-US" sz="5100" b="1" dirty="0" smtClean="0">
                <a:solidFill>
                  <a:srgbClr val="080808"/>
                </a:solidFill>
                <a:ea typeface="ＭＳ Ｐゴシック" pitchFamily="34" charset="-128"/>
              </a:rPr>
              <a:t>Key takeaways for health care providers</a:t>
            </a:r>
          </a:p>
          <a:p>
            <a:pPr>
              <a:lnSpc>
                <a:spcPct val="120000"/>
              </a:lnSpc>
              <a:spcBef>
                <a:spcPct val="0"/>
              </a:spcBef>
              <a:buNone/>
              <a:defRPr/>
            </a:pPr>
            <a:endParaRPr lang="en-US" altLang="en-US" sz="5100" b="1" dirty="0" smtClean="0">
              <a:solidFill>
                <a:srgbClr val="080808"/>
              </a:solidFill>
              <a:ea typeface="ＭＳ Ｐゴシック" pitchFamily="34" charset="-128"/>
            </a:endParaRPr>
          </a:p>
          <a:p>
            <a:pPr>
              <a:lnSpc>
                <a:spcPct val="120000"/>
              </a:lnSpc>
              <a:spcBef>
                <a:spcPct val="0"/>
              </a:spcBef>
              <a:defRPr/>
            </a:pPr>
            <a:r>
              <a:rPr lang="en-US" altLang="en-US" sz="5100" b="1" dirty="0" smtClean="0">
                <a:solidFill>
                  <a:srgbClr val="080808"/>
                </a:solidFill>
                <a:ea typeface="ＭＳ Ｐゴシック" pitchFamily="34" charset="-128"/>
              </a:rPr>
              <a:t>Q&amp;A</a:t>
            </a:r>
          </a:p>
          <a:p>
            <a:pPr>
              <a:lnSpc>
                <a:spcPct val="120000"/>
              </a:lnSpc>
              <a:spcBef>
                <a:spcPct val="0"/>
              </a:spcBef>
              <a:buNone/>
              <a:defRPr/>
            </a:pPr>
            <a:endParaRPr lang="en-US" altLang="en-US" dirty="0" smtClean="0">
              <a:solidFill>
                <a:srgbClr val="080808"/>
              </a:solidFill>
              <a:ea typeface="ＭＳ Ｐゴシック" pitchFamily="34" charset="-128"/>
            </a:endParaRPr>
          </a:p>
          <a:p>
            <a:pPr>
              <a:lnSpc>
                <a:spcPct val="120000"/>
              </a:lnSpc>
              <a:spcBef>
                <a:spcPct val="0"/>
              </a:spcBef>
              <a:buNone/>
              <a:defRPr/>
            </a:pPr>
            <a:endParaRPr lang="en-US" altLang="en-US" dirty="0" smtClean="0">
              <a:solidFill>
                <a:srgbClr val="080808"/>
              </a:solidFill>
              <a:ea typeface="ＭＳ Ｐゴシック" pitchFamily="34" charset="-128"/>
            </a:endParaRPr>
          </a:p>
        </p:txBody>
      </p:sp>
      <p:cxnSp>
        <p:nvCxnSpPr>
          <p:cNvPr id="5" name="Straight Connector 4"/>
          <p:cNvCxnSpPr/>
          <p:nvPr/>
        </p:nvCxnSpPr>
        <p:spPr>
          <a:xfrm>
            <a:off x="4572000" y="914400"/>
            <a:ext cx="4572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59117"/>
    </mc:Choice>
    <mc:Fallback xmlns="">
      <p:transition spd="slow" advTm="59117"/>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verThriveIllinois-logo-321.jpg"/>
          <p:cNvPicPr>
            <a:picLocks noChangeAspect="1"/>
          </p:cNvPicPr>
          <p:nvPr/>
        </p:nvPicPr>
        <p:blipFill>
          <a:blip r:embed="rId3" cstate="print"/>
          <a:stretch>
            <a:fillRect/>
          </a:stretch>
        </p:blipFill>
        <p:spPr>
          <a:xfrm>
            <a:off x="6934200" y="5943600"/>
            <a:ext cx="1746800" cy="685800"/>
          </a:xfrm>
          <a:prstGeom prst="rect">
            <a:avLst/>
          </a:prstGeom>
        </p:spPr>
      </p:pic>
      <p:sp>
        <p:nvSpPr>
          <p:cNvPr id="17" name="TextBox 16"/>
          <p:cNvSpPr txBox="1"/>
          <p:nvPr/>
        </p:nvSpPr>
        <p:spPr>
          <a:xfrm>
            <a:off x="-367411" y="165510"/>
            <a:ext cx="9048411" cy="769441"/>
          </a:xfrm>
          <a:prstGeom prst="rect">
            <a:avLst/>
          </a:prstGeom>
          <a:noFill/>
        </p:spPr>
        <p:txBody>
          <a:bodyPr wrap="square" rtlCol="0">
            <a:spAutoFit/>
          </a:bodyPr>
          <a:lstStyle/>
          <a:p>
            <a:pPr algn="ctr" defTabSz="457200"/>
            <a:r>
              <a:rPr lang="en-US" sz="4400" dirty="0" smtClean="0">
                <a:solidFill>
                  <a:srgbClr val="660066"/>
                </a:solidFill>
              </a:rPr>
              <a:t>Pathways to Coverage</a:t>
            </a:r>
            <a:endParaRPr lang="en-US" sz="4400" dirty="0">
              <a:solidFill>
                <a:srgbClr val="660066"/>
              </a:solidFill>
            </a:endParaRPr>
          </a:p>
        </p:txBody>
      </p:sp>
      <p:pic>
        <p:nvPicPr>
          <p:cNvPr id="14" name="Picture 2"/>
          <p:cNvPicPr>
            <a:picLocks noGrp="1" noChangeAspect="1" noChangeArrowheads="1"/>
          </p:cNvPicPr>
          <p:nvPr>
            <p:ph idx="1"/>
          </p:nvPr>
        </p:nvPicPr>
        <p:blipFill>
          <a:blip r:embed="rId4" cstate="print"/>
          <a:srcRect/>
          <a:stretch>
            <a:fillRect/>
          </a:stretch>
        </p:blipFill>
        <p:spPr>
          <a:xfrm>
            <a:off x="2057400" y="1600200"/>
            <a:ext cx="5179931" cy="1300485"/>
          </a:xfrm>
          <a:noFill/>
        </p:spPr>
      </p:pic>
      <p:pic>
        <p:nvPicPr>
          <p:cNvPr id="15" name="Picture 3"/>
          <p:cNvPicPr>
            <a:picLocks noChangeAspect="1" noChangeArrowheads="1"/>
          </p:cNvPicPr>
          <p:nvPr/>
        </p:nvPicPr>
        <p:blipFill>
          <a:blip r:embed="rId5" cstate="print"/>
          <a:srcRect/>
          <a:stretch>
            <a:fillRect/>
          </a:stretch>
        </p:blipFill>
        <p:spPr bwMode="auto">
          <a:xfrm>
            <a:off x="47625" y="4105275"/>
            <a:ext cx="4371975" cy="742950"/>
          </a:xfrm>
          <a:prstGeom prst="rect">
            <a:avLst/>
          </a:prstGeom>
          <a:noFill/>
          <a:ln w="9525">
            <a:noFill/>
            <a:miter lim="800000"/>
            <a:headEnd/>
            <a:tailEnd/>
          </a:ln>
        </p:spPr>
      </p:pic>
      <p:pic>
        <p:nvPicPr>
          <p:cNvPr id="19" name="Picture 4"/>
          <p:cNvPicPr>
            <a:picLocks noChangeAspect="1" noChangeArrowheads="1"/>
          </p:cNvPicPr>
          <p:nvPr/>
        </p:nvPicPr>
        <p:blipFill>
          <a:blip r:embed="rId6" cstate="print"/>
          <a:srcRect/>
          <a:stretch>
            <a:fillRect/>
          </a:stretch>
        </p:blipFill>
        <p:spPr bwMode="auto">
          <a:xfrm>
            <a:off x="5251450" y="4114800"/>
            <a:ext cx="3478213" cy="733425"/>
          </a:xfrm>
          <a:prstGeom prst="rect">
            <a:avLst/>
          </a:prstGeom>
          <a:noFill/>
          <a:ln w="9525">
            <a:noFill/>
            <a:miter lim="800000"/>
            <a:headEnd/>
            <a:tailEnd/>
          </a:ln>
        </p:spPr>
      </p:pic>
      <p:cxnSp>
        <p:nvCxnSpPr>
          <p:cNvPr id="20" name="Straight Arrow Connector 19"/>
          <p:cNvCxnSpPr/>
          <p:nvPr/>
        </p:nvCxnSpPr>
        <p:spPr>
          <a:xfrm flipH="1">
            <a:off x="2552700" y="3290501"/>
            <a:ext cx="773765" cy="8242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927157" y="3290501"/>
            <a:ext cx="645093" cy="7480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Pentagon 24"/>
          <p:cNvSpPr/>
          <p:nvPr/>
        </p:nvSpPr>
        <p:spPr>
          <a:xfrm>
            <a:off x="533084" y="4913844"/>
            <a:ext cx="3886516" cy="1029756"/>
          </a:xfrm>
          <a:prstGeom prst="homePlat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222250">
              <a:lnSpc>
                <a:spcPct val="90000"/>
              </a:lnSpc>
              <a:spcBef>
                <a:spcPct val="0"/>
              </a:spcBef>
              <a:spcAft>
                <a:spcPct val="15000"/>
              </a:spcAft>
            </a:pPr>
            <a:r>
              <a:rPr lang="en-US" sz="2400" dirty="0">
                <a:solidFill>
                  <a:srgbClr val="FFFFFF"/>
                </a:solidFill>
              </a:rPr>
              <a:t>Marketplace</a:t>
            </a:r>
          </a:p>
          <a:p>
            <a:pPr defTabSz="222250">
              <a:lnSpc>
                <a:spcPct val="90000"/>
              </a:lnSpc>
              <a:spcBef>
                <a:spcPct val="0"/>
              </a:spcBef>
              <a:spcAft>
                <a:spcPct val="15000"/>
              </a:spcAft>
            </a:pPr>
            <a:r>
              <a:rPr lang="en-US" sz="2400" dirty="0">
                <a:solidFill>
                  <a:srgbClr val="FFFF00"/>
                </a:solidFill>
              </a:rPr>
              <a:t>Enroll November </a:t>
            </a:r>
            <a:r>
              <a:rPr lang="en-US" sz="2400" dirty="0" smtClean="0">
                <a:solidFill>
                  <a:srgbClr val="FFFF00"/>
                </a:solidFill>
              </a:rPr>
              <a:t>1- January 31</a:t>
            </a:r>
            <a:endParaRPr lang="en-US" sz="2400" dirty="0">
              <a:solidFill>
                <a:srgbClr val="FFFF00"/>
              </a:solidFill>
            </a:endParaRPr>
          </a:p>
        </p:txBody>
      </p:sp>
      <p:sp>
        <p:nvSpPr>
          <p:cNvPr id="30" name="Pentagon 29"/>
          <p:cNvSpPr/>
          <p:nvPr/>
        </p:nvSpPr>
        <p:spPr>
          <a:xfrm>
            <a:off x="4904626" y="4983485"/>
            <a:ext cx="4136544" cy="1113223"/>
          </a:xfrm>
          <a:prstGeom prst="homePlat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11150">
              <a:lnSpc>
                <a:spcPct val="90000"/>
              </a:lnSpc>
              <a:spcBef>
                <a:spcPct val="0"/>
              </a:spcBef>
              <a:spcAft>
                <a:spcPct val="35000"/>
              </a:spcAft>
            </a:pPr>
            <a:r>
              <a:rPr lang="en-US" sz="2400" dirty="0">
                <a:solidFill>
                  <a:prstClr val="white"/>
                </a:solidFill>
              </a:rPr>
              <a:t>Medicaid</a:t>
            </a:r>
          </a:p>
          <a:p>
            <a:pPr indent="-457200" defTabSz="222250">
              <a:lnSpc>
                <a:spcPct val="90000"/>
              </a:lnSpc>
              <a:spcBef>
                <a:spcPct val="0"/>
              </a:spcBef>
              <a:spcAft>
                <a:spcPct val="15000"/>
              </a:spcAft>
              <a:buFontTx/>
              <a:buChar char="••"/>
            </a:pPr>
            <a:r>
              <a:rPr lang="en-US" sz="2400" dirty="0">
                <a:solidFill>
                  <a:srgbClr val="FFFF00"/>
                </a:solidFill>
              </a:rPr>
              <a:t>Enroll: All year round </a:t>
            </a:r>
          </a:p>
        </p:txBody>
      </p:sp>
      <p:sp>
        <p:nvSpPr>
          <p:cNvPr id="2" name="Rectangle 1"/>
          <p:cNvSpPr/>
          <p:nvPr/>
        </p:nvSpPr>
        <p:spPr>
          <a:xfrm>
            <a:off x="2584814" y="2459504"/>
            <a:ext cx="4572000" cy="830997"/>
          </a:xfrm>
          <a:prstGeom prst="rect">
            <a:avLst/>
          </a:prstGeom>
        </p:spPr>
        <p:txBody>
          <a:bodyPr>
            <a:spAutoFit/>
          </a:bodyPr>
          <a:lstStyle/>
          <a:p>
            <a:r>
              <a:rPr lang="en-US" sz="2400" dirty="0">
                <a:solidFill>
                  <a:srgbClr val="080808"/>
                </a:solidFill>
                <a:latin typeface="Arial"/>
              </a:rPr>
              <a:t>:</a:t>
            </a:r>
            <a:r>
              <a:rPr lang="en-US" sz="2400" dirty="0">
                <a:solidFill>
                  <a:srgbClr val="080808"/>
                </a:solidFill>
                <a:latin typeface="Arial"/>
                <a:hlinkClick r:id="rId7"/>
              </a:rPr>
              <a:t>www.GetCoveredIllinois.gov</a:t>
            </a:r>
            <a:endParaRPr lang="en-US" sz="2400" dirty="0">
              <a:solidFill>
                <a:srgbClr val="080808"/>
              </a:solidFill>
              <a:latin typeface="Arial"/>
            </a:endParaRPr>
          </a:p>
          <a:p>
            <a:pPr marL="800100" lvl="1" indent="-342900">
              <a:buFontTx/>
              <a:buAutoNum type="arabicPeriod"/>
            </a:pPr>
            <a:r>
              <a:rPr lang="en-US" sz="2400" dirty="0">
                <a:solidFill>
                  <a:srgbClr val="080808"/>
                </a:solidFill>
                <a:latin typeface="Arial"/>
              </a:rPr>
              <a:t>866-311-1119</a:t>
            </a:r>
          </a:p>
        </p:txBody>
      </p:sp>
    </p:spTree>
    <p:extLst>
      <p:ext uri="{BB962C8B-B14F-4D97-AF65-F5344CB8AC3E}">
        <p14:creationId xmlns:p14="http://schemas.microsoft.com/office/powerpoint/2010/main" val="3465353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4953000" cy="960438"/>
          </a:xfrm>
        </p:spPr>
        <p:txBody>
          <a:bodyPr>
            <a:normAutofit/>
          </a:bodyPr>
          <a:lstStyle/>
          <a:p>
            <a:pPr algn="l"/>
            <a:r>
              <a:rPr lang="en-US" sz="3200" dirty="0" smtClean="0">
                <a:solidFill>
                  <a:schemeClr val="tx2"/>
                </a:solidFill>
              </a:rPr>
              <a:t>Additional Resources</a:t>
            </a:r>
            <a:endParaRPr lang="en-US" sz="3200" dirty="0">
              <a:solidFill>
                <a:schemeClr val="tx2"/>
              </a:solidFill>
            </a:endParaRPr>
          </a:p>
        </p:txBody>
      </p:sp>
      <p:sp>
        <p:nvSpPr>
          <p:cNvPr id="3" name="Content Placeholder 2"/>
          <p:cNvSpPr>
            <a:spLocks noGrp="1"/>
          </p:cNvSpPr>
          <p:nvPr>
            <p:ph idx="1"/>
          </p:nvPr>
        </p:nvSpPr>
        <p:spPr>
          <a:xfrm>
            <a:off x="457200" y="1143000"/>
            <a:ext cx="8229600" cy="5211763"/>
          </a:xfrm>
        </p:spPr>
        <p:txBody>
          <a:bodyPr>
            <a:normAutofit/>
          </a:bodyPr>
          <a:lstStyle/>
          <a:p>
            <a:pPr algn="ctr">
              <a:buNone/>
            </a:pPr>
            <a:endParaRPr lang="en-US" sz="1800" dirty="0" smtClean="0">
              <a:solidFill>
                <a:srgbClr val="080808"/>
              </a:solidFill>
            </a:endParaRPr>
          </a:p>
          <a:p>
            <a:pPr algn="ctr">
              <a:buNone/>
            </a:pPr>
            <a:r>
              <a:rPr lang="en-US" sz="2400" dirty="0" smtClean="0">
                <a:solidFill>
                  <a:srgbClr val="080808"/>
                </a:solidFill>
              </a:rPr>
              <a:t>Kaiser Family Foundation</a:t>
            </a:r>
          </a:p>
          <a:p>
            <a:pPr algn="ctr">
              <a:buNone/>
            </a:pPr>
            <a:r>
              <a:rPr lang="en-US" sz="2000" u="sng" dirty="0" smtClean="0">
                <a:hlinkClick r:id="rId4"/>
              </a:rPr>
              <a:t>http://healthreform.kff.org/</a:t>
            </a:r>
            <a:endParaRPr lang="en-US" sz="2000" u="sng" dirty="0" smtClean="0"/>
          </a:p>
          <a:p>
            <a:pPr algn="ctr">
              <a:buNone/>
            </a:pPr>
            <a:r>
              <a:rPr lang="en-US" sz="2400" dirty="0" smtClean="0">
                <a:solidFill>
                  <a:srgbClr val="080808"/>
                </a:solidFill>
              </a:rPr>
              <a:t>National Health Service Corps</a:t>
            </a:r>
          </a:p>
          <a:p>
            <a:pPr algn="ctr">
              <a:buNone/>
            </a:pPr>
            <a:r>
              <a:rPr lang="en-US" sz="2000" dirty="0" smtClean="0">
                <a:solidFill>
                  <a:srgbClr val="080808"/>
                </a:solidFill>
                <a:hlinkClick r:id="rId5"/>
              </a:rPr>
              <a:t>http://nhsc.hrsa.gov/</a:t>
            </a:r>
            <a:endParaRPr lang="en-US" sz="2000" dirty="0" smtClean="0">
              <a:solidFill>
                <a:srgbClr val="080808"/>
              </a:solidFill>
            </a:endParaRPr>
          </a:p>
          <a:p>
            <a:pPr algn="ctr">
              <a:buNone/>
            </a:pPr>
            <a:endParaRPr lang="en-US" sz="2000" dirty="0" smtClean="0">
              <a:solidFill>
                <a:srgbClr val="080808"/>
              </a:solidFill>
            </a:endParaRPr>
          </a:p>
          <a:p>
            <a:pPr algn="ctr">
              <a:buNone/>
            </a:pPr>
            <a:endParaRPr lang="en-US" sz="2000" dirty="0" smtClean="0">
              <a:solidFill>
                <a:srgbClr val="080808"/>
              </a:solidFill>
            </a:endParaRPr>
          </a:p>
        </p:txBody>
      </p:sp>
      <p:cxnSp>
        <p:nvCxnSpPr>
          <p:cNvPr id="5" name="Straight Connector 4"/>
          <p:cNvCxnSpPr/>
          <p:nvPr/>
        </p:nvCxnSpPr>
        <p:spPr>
          <a:xfrm>
            <a:off x="4953000" y="914400"/>
            <a:ext cx="419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91000" y="914400"/>
            <a:ext cx="4191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a:blip r:embed="rId6" cstate="print"/>
          <a:srcRect/>
          <a:stretch>
            <a:fillRect/>
          </a:stretch>
        </p:blipFill>
        <p:spPr bwMode="auto">
          <a:xfrm>
            <a:off x="2286000" y="3200400"/>
            <a:ext cx="4038600" cy="1072053"/>
          </a:xfrm>
          <a:prstGeom prst="rect">
            <a:avLst/>
          </a:prstGeom>
          <a:noFill/>
          <a:ln w="9525">
            <a:noFill/>
            <a:miter lim="800000"/>
            <a:headEnd/>
            <a:tailEnd/>
          </a:ln>
        </p:spPr>
      </p:pic>
      <p:sp>
        <p:nvSpPr>
          <p:cNvPr id="8" name="TextBox 7"/>
          <p:cNvSpPr txBox="1"/>
          <p:nvPr/>
        </p:nvSpPr>
        <p:spPr>
          <a:xfrm>
            <a:off x="1295400" y="4038600"/>
            <a:ext cx="6934200" cy="3231654"/>
          </a:xfrm>
          <a:prstGeom prst="rect">
            <a:avLst/>
          </a:prstGeom>
          <a:noFill/>
        </p:spPr>
        <p:txBody>
          <a:bodyPr wrap="square" rtlCol="0">
            <a:spAutoFit/>
          </a:bodyPr>
          <a:lstStyle/>
          <a:p>
            <a:pPr lvl="3"/>
            <a:r>
              <a:rPr lang="en-US" sz="2400" dirty="0" smtClean="0">
                <a:solidFill>
                  <a:srgbClr val="080808"/>
                </a:solidFill>
                <a:hlinkClick r:id="rId7"/>
              </a:rPr>
              <a:t>www.GetCoveredIllinois.gov</a:t>
            </a:r>
            <a:endParaRPr lang="en-US" sz="2400" dirty="0" smtClean="0">
              <a:solidFill>
                <a:srgbClr val="080808"/>
              </a:solidFill>
            </a:endParaRPr>
          </a:p>
          <a:p>
            <a:r>
              <a:rPr lang="en-US" sz="2400" dirty="0" smtClean="0">
                <a:solidFill>
                  <a:srgbClr val="080808"/>
                </a:solidFill>
              </a:rPr>
              <a:t>		866-311-1119</a:t>
            </a:r>
          </a:p>
          <a:p>
            <a:pPr algn="ctr"/>
            <a:endParaRPr lang="en-US" sz="2400" dirty="0" smtClean="0">
              <a:solidFill>
                <a:srgbClr val="080808"/>
              </a:solidFill>
            </a:endParaRPr>
          </a:p>
          <a:p>
            <a:pPr algn="ctr"/>
            <a:r>
              <a:rPr lang="en-US" sz="2400" dirty="0" smtClean="0">
                <a:solidFill>
                  <a:srgbClr val="080808"/>
                </a:solidFill>
              </a:rPr>
              <a:t>Health Literacy Resources</a:t>
            </a:r>
          </a:p>
          <a:p>
            <a:r>
              <a:rPr lang="en-US" sz="2400" dirty="0" smtClean="0">
                <a:solidFill>
                  <a:srgbClr val="080808"/>
                </a:solidFill>
                <a:hlinkClick r:id="rId8"/>
              </a:rPr>
              <a:t>http://www.hrsa.gov/publichealth/healthliteracy/</a:t>
            </a:r>
            <a:endParaRPr lang="en-US" sz="2400" dirty="0" smtClean="0">
              <a:solidFill>
                <a:srgbClr val="080808"/>
              </a:solidFill>
            </a:endParaRPr>
          </a:p>
          <a:p>
            <a:endParaRPr lang="en-US" sz="2400" dirty="0" smtClean="0">
              <a:solidFill>
                <a:srgbClr val="080808"/>
              </a:solidFill>
            </a:endParaRPr>
          </a:p>
          <a:p>
            <a:endParaRPr lang="en-US" sz="2400" dirty="0" smtClean="0">
              <a:solidFill>
                <a:srgbClr val="080808"/>
              </a:solidFill>
            </a:endParaRPr>
          </a:p>
          <a:p>
            <a:endParaRPr lang="en-US" dirty="0" smtClean="0">
              <a:solidFill>
                <a:srgbClr val="080808"/>
              </a:solidFill>
            </a:endParaRPr>
          </a:p>
          <a:p>
            <a:endParaRPr lang="en-US" dirty="0">
              <a:solidFill>
                <a:srgbClr val="080808"/>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105400"/>
            <a:ext cx="7772400" cy="954107"/>
          </a:xfrm>
          <a:prstGeom prst="rect">
            <a:avLst/>
          </a:prstGeom>
          <a:noFill/>
        </p:spPr>
        <p:txBody>
          <a:bodyPr wrap="square" rtlCol="0">
            <a:spAutoFit/>
          </a:bodyPr>
          <a:lstStyle/>
          <a:p>
            <a:r>
              <a:rPr lang="en-US" sz="1400" dirty="0">
                <a:solidFill>
                  <a:srgbClr val="FFFFFF"/>
                </a:solidFill>
              </a:rPr>
              <a:t>Visit our website at www.everthriveil.org</a:t>
            </a:r>
            <a:r>
              <a:rPr lang="en-US" dirty="0">
                <a:solidFill>
                  <a:srgbClr val="FFFFFF"/>
                </a:solidFill>
              </a:rPr>
              <a:t/>
            </a:r>
            <a:br>
              <a:rPr lang="en-US" dirty="0">
                <a:solidFill>
                  <a:srgbClr val="FFFFFF"/>
                </a:solidFill>
              </a:rPr>
            </a:br>
            <a:endParaRPr lang="en-US" sz="700" dirty="0">
              <a:solidFill>
                <a:srgbClr val="FFFFFF"/>
              </a:solidFill>
            </a:endParaRPr>
          </a:p>
          <a:p>
            <a:r>
              <a:rPr lang="en-US" sz="1400" dirty="0">
                <a:solidFill>
                  <a:srgbClr val="FFFFFF"/>
                </a:solidFill>
              </a:rPr>
              <a:t>Find us on Twitter @EverThriveIL</a:t>
            </a:r>
          </a:p>
          <a:p>
            <a:r>
              <a:rPr lang="en-US" sz="700" dirty="0">
                <a:solidFill>
                  <a:srgbClr val="FFFFFF"/>
                </a:solidFill>
              </a:rPr>
              <a:t> </a:t>
            </a:r>
          </a:p>
          <a:p>
            <a:r>
              <a:rPr lang="en-US" sz="1400" dirty="0">
                <a:solidFill>
                  <a:srgbClr val="FFFFFF"/>
                </a:solidFill>
              </a:rPr>
              <a:t>Like us on Facebook at http://bit.ly/like_EverThriveIL</a:t>
            </a:r>
          </a:p>
        </p:txBody>
      </p:sp>
      <p:sp>
        <p:nvSpPr>
          <p:cNvPr id="3" name="Rectangle 2"/>
          <p:cNvSpPr/>
          <p:nvPr/>
        </p:nvSpPr>
        <p:spPr>
          <a:xfrm>
            <a:off x="304800" y="1524000"/>
            <a:ext cx="8229600" cy="2569934"/>
          </a:xfrm>
          <a:prstGeom prst="rect">
            <a:avLst/>
          </a:prstGeom>
        </p:spPr>
        <p:txBody>
          <a:bodyPr wrap="square">
            <a:spAutoFit/>
          </a:bodyPr>
          <a:lstStyle/>
          <a:p>
            <a:endParaRPr lang="en-US" dirty="0">
              <a:solidFill>
                <a:srgbClr val="FFFFFF"/>
              </a:solidFill>
            </a:endParaRPr>
          </a:p>
          <a:p>
            <a:endParaRPr lang="en-US" dirty="0">
              <a:solidFill>
                <a:srgbClr val="FFFFFF"/>
              </a:solidFill>
            </a:endParaRPr>
          </a:p>
          <a:p>
            <a:r>
              <a:rPr lang="en-US" sz="2400" dirty="0">
                <a:solidFill>
                  <a:srgbClr val="FFFFFF"/>
                </a:solidFill>
              </a:rPr>
              <a:t>Alicia Siani </a:t>
            </a:r>
          </a:p>
          <a:p>
            <a:endParaRPr lang="en-US" sz="500" dirty="0">
              <a:solidFill>
                <a:srgbClr val="FFFFFF"/>
              </a:solidFill>
            </a:endParaRPr>
          </a:p>
          <a:p>
            <a:r>
              <a:rPr lang="en-US" sz="2400" dirty="0" smtClean="0">
                <a:solidFill>
                  <a:srgbClr val="FFFFFF"/>
                </a:solidFill>
              </a:rPr>
              <a:t>Policy Analyst, EverThrive Illinois</a:t>
            </a:r>
          </a:p>
          <a:p>
            <a:r>
              <a:rPr lang="en-US" sz="2400" dirty="0" smtClean="0">
                <a:solidFill>
                  <a:srgbClr val="FFFFFF"/>
                </a:solidFill>
                <a:hlinkClick r:id="rId4"/>
              </a:rPr>
              <a:t>asiani@everthriveil.org</a:t>
            </a:r>
            <a:endParaRPr lang="en-US" sz="2400" dirty="0" smtClean="0">
              <a:solidFill>
                <a:srgbClr val="FFFFFF"/>
              </a:solidFill>
            </a:endParaRPr>
          </a:p>
          <a:p>
            <a:r>
              <a:rPr lang="en-US" sz="2400" dirty="0" smtClean="0">
                <a:solidFill>
                  <a:srgbClr val="FFFFFF"/>
                </a:solidFill>
              </a:rPr>
              <a:t> Email</a:t>
            </a:r>
            <a:r>
              <a:rPr lang="en-US" sz="2400" dirty="0">
                <a:solidFill>
                  <a:srgbClr val="FFFFFF"/>
                </a:solidFill>
              </a:rPr>
              <a:t>: </a:t>
            </a:r>
            <a:r>
              <a:rPr lang="en-US" sz="2400" dirty="0" smtClean="0">
                <a:solidFill>
                  <a:srgbClr val="FFFFFF"/>
                </a:solidFill>
              </a:rPr>
              <a:t>Phone</a:t>
            </a:r>
            <a:r>
              <a:rPr lang="en-US" sz="2400" dirty="0">
                <a:solidFill>
                  <a:srgbClr val="FFFFFF"/>
                </a:solidFill>
              </a:rPr>
              <a:t>: 312-763-2389 x202</a:t>
            </a:r>
          </a:p>
          <a:p>
            <a:r>
              <a:rPr lang="en-US" sz="2400" dirty="0">
                <a:solidFill>
                  <a:srgbClr val="FFFFFF"/>
                </a:solidFill>
              </a:rPr>
              <a:t>     </a:t>
            </a:r>
            <a:endParaRPr lang="en-US" dirty="0">
              <a:solidFill>
                <a:srgbClr val="FFFFFF"/>
              </a:solidFill>
            </a:endParaRPr>
          </a:p>
        </p:txBody>
      </p:sp>
      <p:sp>
        <p:nvSpPr>
          <p:cNvPr id="4" name="Title 1"/>
          <p:cNvSpPr txBox="1">
            <a:spLocks/>
          </p:cNvSpPr>
          <p:nvPr/>
        </p:nvSpPr>
        <p:spPr>
          <a:xfrm>
            <a:off x="304800" y="381000"/>
            <a:ext cx="4648200" cy="960438"/>
          </a:xfrm>
          <a:prstGeom prst="rect">
            <a:avLst/>
          </a:prstGeom>
        </p:spPr>
        <p:txBody>
          <a:bodyPr>
            <a:normAutofit/>
          </a:bodyPr>
          <a:lstStyle/>
          <a:p>
            <a:pPr>
              <a:spcBef>
                <a:spcPct val="0"/>
              </a:spcBef>
              <a:defRPr/>
            </a:pPr>
            <a:r>
              <a:rPr lang="en-US" sz="3000" dirty="0">
                <a:solidFill>
                  <a:srgbClr val="FFFFFF"/>
                </a:solidFill>
                <a:latin typeface="Calisto MT"/>
              </a:rPr>
              <a:t>Questions?</a:t>
            </a:r>
          </a:p>
        </p:txBody>
      </p:sp>
    </p:spTree>
  </p:cSld>
  <p:clrMapOvr>
    <a:masterClrMapping/>
  </p:clrMapOvr>
  <mc:AlternateContent xmlns:mc="http://schemas.openxmlformats.org/markup-compatibility/2006" xmlns:p14="http://schemas.microsoft.com/office/powerpoint/2010/main">
    <mc:Choice Requires="p14">
      <p:transition spd="slow" p14:dur="2000" advTm="10468"/>
    </mc:Choice>
    <mc:Fallback xmlns="">
      <p:transition spd="slow" advTm="1046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spaper+clipping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070" y="1686117"/>
            <a:ext cx="7058526" cy="3970421"/>
          </a:xfrm>
          <a:prstGeom prst="rect">
            <a:avLst/>
          </a:prstGeom>
          <a:solidFill>
            <a:srgbClr val="000000">
              <a:shade val="95000"/>
            </a:srgbClr>
          </a:solidFill>
          <a:ln w="444500" cap="sq">
            <a:solidFill>
              <a:srgbClr val="34706E"/>
            </a:solidFill>
            <a:miter lim="800000"/>
          </a:ln>
          <a:effectLst>
            <a:outerShdw blurRad="254000" dist="190500" dir="2700000" sy="90000" algn="bl" rotWithShape="0">
              <a:srgbClr val="000000">
                <a:alpha val="40000"/>
              </a:srgbClr>
            </a:outerShdw>
          </a:effectLst>
        </p:spPr>
      </p:pic>
      <p:pic>
        <p:nvPicPr>
          <p:cNvPr id="4" name="Picture 3" descr="EverThriveIllinois-logo-321.jpg"/>
          <p:cNvPicPr>
            <a:picLocks noChangeAspect="1"/>
          </p:cNvPicPr>
          <p:nvPr/>
        </p:nvPicPr>
        <p:blipFill>
          <a:blip r:embed="rId4" cstate="print"/>
          <a:stretch>
            <a:fillRect/>
          </a:stretch>
        </p:blipFill>
        <p:spPr>
          <a:xfrm>
            <a:off x="7397200" y="6172200"/>
            <a:ext cx="1746800" cy="685800"/>
          </a:xfrm>
          <a:prstGeom prst="rect">
            <a:avLst/>
          </a:prstGeom>
        </p:spPr>
      </p:pic>
      <p:sp>
        <p:nvSpPr>
          <p:cNvPr id="5" name="TextBox 4"/>
          <p:cNvSpPr txBox="1"/>
          <p:nvPr/>
        </p:nvSpPr>
        <p:spPr>
          <a:xfrm>
            <a:off x="0" y="304800"/>
            <a:ext cx="9144000" cy="646331"/>
          </a:xfrm>
          <a:prstGeom prst="rect">
            <a:avLst/>
          </a:prstGeom>
          <a:noFill/>
        </p:spPr>
        <p:txBody>
          <a:bodyPr wrap="square" rtlCol="0">
            <a:spAutoFit/>
          </a:bodyPr>
          <a:lstStyle/>
          <a:p>
            <a:pPr algn="ctr" defTabSz="457200"/>
            <a:r>
              <a:rPr lang="en-US" sz="3600" b="1" dirty="0" smtClean="0">
                <a:solidFill>
                  <a:srgbClr val="34706E"/>
                </a:solidFill>
              </a:rPr>
              <a:t>Affordable Care Act 101</a:t>
            </a:r>
            <a:endParaRPr lang="en-US" sz="3600" b="1" dirty="0">
              <a:solidFill>
                <a:srgbClr val="34706E"/>
              </a:solidFill>
            </a:endParaRPr>
          </a:p>
        </p:txBody>
      </p:sp>
      <p:pic>
        <p:nvPicPr>
          <p:cNvPr id="11" name="Picture 10" descr="Screen Shot 2014-11-15 at 3.19.11 PM.png"/>
          <p:cNvPicPr>
            <a:picLocks noChangeAspect="1"/>
          </p:cNvPicPr>
          <p:nvPr/>
        </p:nvPicPr>
        <p:blipFill rotWithShape="1">
          <a:blip r:embed="rId5" cstate="print">
            <a:extLst>
              <a:ext uri="{28A0092B-C50C-407E-A947-70E740481C1C}">
                <a14:useLocalDpi xmlns:a14="http://schemas.microsoft.com/office/drawing/2010/main" val="0"/>
              </a:ext>
            </a:extLst>
          </a:blip>
          <a:srcRect r="8415"/>
          <a:stretch/>
        </p:blipFill>
        <p:spPr>
          <a:xfrm>
            <a:off x="1947333" y="3266016"/>
            <a:ext cx="4459111" cy="1257300"/>
          </a:xfrm>
          <a:prstGeom prst="rect">
            <a:avLst/>
          </a:prstGeom>
        </p:spPr>
      </p:pic>
    </p:spTree>
    <p:extLst>
      <p:ext uri="{BB962C8B-B14F-4D97-AF65-F5344CB8AC3E}">
        <p14:creationId xmlns:p14="http://schemas.microsoft.com/office/powerpoint/2010/main" val="2483981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846029" y="1068388"/>
            <a:ext cx="299317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verThriveIllinois-logo-321.jpg"/>
          <p:cNvPicPr>
            <a:picLocks noChangeAspect="1"/>
          </p:cNvPicPr>
          <p:nvPr/>
        </p:nvPicPr>
        <p:blipFill>
          <a:blip r:embed="rId3" cstate="print"/>
          <a:stretch>
            <a:fillRect/>
          </a:stretch>
        </p:blipFill>
        <p:spPr>
          <a:xfrm>
            <a:off x="6934200" y="5867400"/>
            <a:ext cx="1746800" cy="685800"/>
          </a:xfrm>
          <a:prstGeom prst="rect">
            <a:avLst/>
          </a:prstGeom>
        </p:spPr>
      </p:pic>
      <p:sp>
        <p:nvSpPr>
          <p:cNvPr id="3" name="TextBox 2"/>
          <p:cNvSpPr txBox="1"/>
          <p:nvPr/>
        </p:nvSpPr>
        <p:spPr>
          <a:xfrm>
            <a:off x="2018690" y="6183868"/>
            <a:ext cx="4915510" cy="1323439"/>
          </a:xfrm>
          <a:prstGeom prst="rect">
            <a:avLst/>
          </a:prstGeom>
          <a:noFill/>
        </p:spPr>
        <p:txBody>
          <a:bodyPr wrap="square" rtlCol="0">
            <a:spAutoFit/>
          </a:bodyPr>
          <a:lstStyle/>
          <a:p>
            <a:pPr defTabSz="457200"/>
            <a:endParaRPr lang="en-US" sz="4000" dirty="0">
              <a:solidFill>
                <a:prstClr val="white"/>
              </a:solidFill>
            </a:endParaRPr>
          </a:p>
          <a:p>
            <a:pPr defTabSz="457200"/>
            <a:endParaRPr lang="en-US" sz="4000" dirty="0">
              <a:solidFill>
                <a:prstClr val="white"/>
              </a:solidFill>
            </a:endParaRPr>
          </a:p>
        </p:txBody>
      </p:sp>
      <p:sp>
        <p:nvSpPr>
          <p:cNvPr id="4" name="TextBox 3"/>
          <p:cNvSpPr txBox="1"/>
          <p:nvPr/>
        </p:nvSpPr>
        <p:spPr>
          <a:xfrm>
            <a:off x="2624667" y="2709333"/>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7" name="TextBox 6"/>
          <p:cNvSpPr txBox="1"/>
          <p:nvPr/>
        </p:nvSpPr>
        <p:spPr>
          <a:xfrm>
            <a:off x="162135" y="483612"/>
            <a:ext cx="5893608" cy="584775"/>
          </a:xfrm>
          <a:prstGeom prst="rect">
            <a:avLst/>
          </a:prstGeom>
          <a:noFill/>
        </p:spPr>
        <p:txBody>
          <a:bodyPr wrap="square" rtlCol="0">
            <a:spAutoFit/>
          </a:bodyPr>
          <a:lstStyle/>
          <a:p>
            <a:pPr defTabSz="457200"/>
            <a:r>
              <a:rPr lang="en-US" sz="3200" dirty="0">
                <a:solidFill>
                  <a:schemeClr val="tx2"/>
                </a:solidFill>
              </a:rPr>
              <a:t>Health </a:t>
            </a:r>
            <a:r>
              <a:rPr lang="en-US" sz="3200" dirty="0" smtClean="0">
                <a:solidFill>
                  <a:schemeClr val="tx2"/>
                </a:solidFill>
              </a:rPr>
              <a:t>care </a:t>
            </a:r>
            <a:r>
              <a:rPr lang="en-US" sz="3200" dirty="0">
                <a:solidFill>
                  <a:schemeClr val="tx2"/>
                </a:solidFill>
              </a:rPr>
              <a:t>in America, 2010</a:t>
            </a:r>
          </a:p>
        </p:txBody>
      </p:sp>
      <p:sp>
        <p:nvSpPr>
          <p:cNvPr id="9" name="TextBox 8"/>
          <p:cNvSpPr txBox="1"/>
          <p:nvPr/>
        </p:nvSpPr>
        <p:spPr>
          <a:xfrm>
            <a:off x="0" y="1524000"/>
            <a:ext cx="5862532" cy="5632311"/>
          </a:xfrm>
          <a:prstGeom prst="rect">
            <a:avLst/>
          </a:prstGeom>
          <a:noFill/>
        </p:spPr>
        <p:txBody>
          <a:bodyPr wrap="square" rtlCol="0">
            <a:spAutoFit/>
          </a:bodyPr>
          <a:lstStyle/>
          <a:p>
            <a:pPr marL="285750" indent="-285750" defTabSz="457200">
              <a:buFont typeface="Arial"/>
              <a:buChar char="•"/>
            </a:pPr>
            <a:r>
              <a:rPr lang="en-US" sz="3600" dirty="0" smtClean="0">
                <a:solidFill>
                  <a:schemeClr val="accent6">
                    <a:lumMod val="75000"/>
                  </a:schemeClr>
                </a:solidFill>
              </a:rPr>
              <a:t>Access: </a:t>
            </a:r>
            <a:r>
              <a:rPr lang="en-US" sz="3600" dirty="0" smtClean="0">
                <a:solidFill>
                  <a:prstClr val="black"/>
                </a:solidFill>
              </a:rPr>
              <a:t>Nearly </a:t>
            </a:r>
            <a:r>
              <a:rPr lang="en-US" sz="3600" dirty="0">
                <a:solidFill>
                  <a:prstClr val="black"/>
                </a:solidFill>
              </a:rPr>
              <a:t>50 million </a:t>
            </a:r>
            <a:r>
              <a:rPr lang="en-US" sz="3600" dirty="0" smtClean="0">
                <a:solidFill>
                  <a:prstClr val="black"/>
                </a:solidFill>
              </a:rPr>
              <a:t>Americans lacked </a:t>
            </a:r>
            <a:r>
              <a:rPr lang="en-US" sz="3600" dirty="0">
                <a:solidFill>
                  <a:prstClr val="black"/>
                </a:solidFill>
              </a:rPr>
              <a:t>health insurance</a:t>
            </a:r>
          </a:p>
          <a:p>
            <a:pPr marL="285750" indent="-285750" defTabSz="457200"/>
            <a:endParaRPr lang="en-US" sz="3600" dirty="0">
              <a:solidFill>
                <a:prstClr val="black"/>
              </a:solidFill>
            </a:endParaRPr>
          </a:p>
          <a:p>
            <a:pPr marL="285750" indent="-285750" defTabSz="457200">
              <a:buFont typeface="Arial"/>
              <a:buChar char="•"/>
            </a:pPr>
            <a:r>
              <a:rPr lang="en-US" sz="3600" dirty="0" smtClean="0">
                <a:solidFill>
                  <a:schemeClr val="accent6">
                    <a:lumMod val="75000"/>
                  </a:schemeClr>
                </a:solidFill>
              </a:rPr>
              <a:t>Cost: </a:t>
            </a:r>
            <a:r>
              <a:rPr lang="en-US" sz="3600" dirty="0" smtClean="0">
                <a:solidFill>
                  <a:prstClr val="black"/>
                </a:solidFill>
              </a:rPr>
              <a:t>USA </a:t>
            </a:r>
            <a:r>
              <a:rPr lang="en-US" sz="3600" dirty="0">
                <a:solidFill>
                  <a:prstClr val="black"/>
                </a:solidFill>
              </a:rPr>
              <a:t>s</a:t>
            </a:r>
            <a:r>
              <a:rPr lang="en-US" sz="3600" dirty="0" smtClean="0">
                <a:solidFill>
                  <a:prstClr val="black"/>
                </a:solidFill>
              </a:rPr>
              <a:t>pent </a:t>
            </a:r>
            <a:r>
              <a:rPr lang="en-US" sz="3600" dirty="0">
                <a:solidFill>
                  <a:prstClr val="black"/>
                </a:solidFill>
              </a:rPr>
              <a:t>$2.6 trillion on healthcare annually </a:t>
            </a:r>
          </a:p>
          <a:p>
            <a:pPr marL="285750" indent="-285750" defTabSz="457200">
              <a:buFont typeface="Arial"/>
              <a:buChar char="•"/>
            </a:pPr>
            <a:endParaRPr lang="en-US" sz="3600" dirty="0">
              <a:solidFill>
                <a:prstClr val="black"/>
              </a:solidFill>
            </a:endParaRPr>
          </a:p>
          <a:p>
            <a:pPr marL="285750" indent="-285750" defTabSz="457200">
              <a:buFont typeface="Arial"/>
              <a:buChar char="•"/>
            </a:pPr>
            <a:r>
              <a:rPr lang="en-US" sz="3600" dirty="0" smtClean="0">
                <a:solidFill>
                  <a:schemeClr val="accent6">
                    <a:lumMod val="75000"/>
                  </a:schemeClr>
                </a:solidFill>
              </a:rPr>
              <a:t>Quality: </a:t>
            </a:r>
            <a:r>
              <a:rPr lang="en-US" sz="3600" dirty="0" smtClean="0">
                <a:solidFill>
                  <a:prstClr val="black"/>
                </a:solidFill>
              </a:rPr>
              <a:t>USA </a:t>
            </a:r>
            <a:r>
              <a:rPr lang="en-US" sz="3600" dirty="0">
                <a:solidFill>
                  <a:prstClr val="black"/>
                </a:solidFill>
              </a:rPr>
              <a:t>ranked 50</a:t>
            </a:r>
            <a:r>
              <a:rPr lang="en-US" sz="3600" baseline="30000" dirty="0">
                <a:solidFill>
                  <a:prstClr val="black"/>
                </a:solidFill>
              </a:rPr>
              <a:t>th</a:t>
            </a:r>
            <a:r>
              <a:rPr lang="en-US" sz="3600" dirty="0">
                <a:solidFill>
                  <a:prstClr val="black"/>
                </a:solidFill>
              </a:rPr>
              <a:t> in life expectancy</a:t>
            </a:r>
          </a:p>
          <a:p>
            <a:pPr defTabSz="457200"/>
            <a:endParaRPr lang="en-US" dirty="0">
              <a:solidFill>
                <a:prstClr val="black"/>
              </a:solidFill>
            </a:endParaRPr>
          </a:p>
          <a:p>
            <a:pPr defTabSz="457200"/>
            <a:endParaRPr lang="en-US" dirty="0">
              <a:solidFill>
                <a:prstClr val="black"/>
              </a:solidFill>
            </a:endParaRPr>
          </a:p>
        </p:txBody>
      </p:sp>
      <p:pic>
        <p:nvPicPr>
          <p:cNvPr id="10" name="Picture 9" descr="providers america .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447800"/>
            <a:ext cx="3810000" cy="2438400"/>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596132942"/>
      </p:ext>
    </p:extLst>
  </p:cSld>
  <p:clrMapOvr>
    <a:masterClrMapping/>
  </p:clrMapOvr>
  <mc:AlternateContent xmlns:mc="http://schemas.openxmlformats.org/markup-compatibility/2006" xmlns:p14="http://schemas.microsoft.com/office/powerpoint/2010/main">
    <mc:Choice Requires="p14">
      <p:transition spd="slow" p14:dur="2000" advTm="24519"/>
    </mc:Choice>
    <mc:Fallback xmlns="">
      <p:transition spd="slow" advTm="2451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4800600" cy="960438"/>
          </a:xfrm>
        </p:spPr>
        <p:txBody>
          <a:bodyPr>
            <a:normAutofit/>
          </a:bodyPr>
          <a:lstStyle/>
          <a:p>
            <a:pPr algn="l"/>
            <a:r>
              <a:rPr lang="en-US" sz="3200" dirty="0" smtClean="0">
                <a:solidFill>
                  <a:schemeClr val="tx2"/>
                </a:solidFill>
              </a:rPr>
              <a:t>     ACA </a:t>
            </a:r>
            <a:r>
              <a:rPr lang="en-US" sz="3200" dirty="0">
                <a:solidFill>
                  <a:schemeClr val="tx2"/>
                </a:solidFill>
              </a:rPr>
              <a:t>at a Glance</a:t>
            </a:r>
          </a:p>
        </p:txBody>
      </p:sp>
      <p:cxnSp>
        <p:nvCxnSpPr>
          <p:cNvPr id="5" name="Straight Connector 4"/>
          <p:cNvCxnSpPr/>
          <p:nvPr/>
        </p:nvCxnSpPr>
        <p:spPr>
          <a:xfrm>
            <a:off x="4572000" y="914400"/>
            <a:ext cx="4572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verThriveIllinois-logo-321.jpg"/>
          <p:cNvPicPr>
            <a:picLocks noChangeAspect="1"/>
          </p:cNvPicPr>
          <p:nvPr/>
        </p:nvPicPr>
        <p:blipFill>
          <a:blip r:embed="rId3" cstate="print"/>
          <a:stretch>
            <a:fillRect/>
          </a:stretch>
        </p:blipFill>
        <p:spPr>
          <a:xfrm>
            <a:off x="6934200" y="5943600"/>
            <a:ext cx="1746800" cy="685800"/>
          </a:xfrm>
          <a:prstGeom prst="rect">
            <a:avLst/>
          </a:prstGeom>
        </p:spPr>
      </p:pic>
      <p:grpSp>
        <p:nvGrpSpPr>
          <p:cNvPr id="3" name="Group 6"/>
          <p:cNvGrpSpPr/>
          <p:nvPr/>
        </p:nvGrpSpPr>
        <p:grpSpPr>
          <a:xfrm>
            <a:off x="228600" y="1600200"/>
            <a:ext cx="1868191" cy="4525966"/>
            <a:chOff x="88908" y="-101597"/>
            <a:chExt cx="1868191" cy="4525966"/>
          </a:xfrm>
          <a:solidFill>
            <a:schemeClr val="accent5">
              <a:lumMod val="75000"/>
            </a:schemeClr>
          </a:solidFill>
        </p:grpSpPr>
        <p:sp>
          <p:nvSpPr>
            <p:cNvPr id="8" name="Rounded Rectangle 7"/>
            <p:cNvSpPr/>
            <p:nvPr/>
          </p:nvSpPr>
          <p:spPr>
            <a:xfrm>
              <a:off x="88908" y="-101597"/>
              <a:ext cx="1868191" cy="4525966"/>
            </a:xfrm>
            <a:prstGeom prst="roundRect">
              <a:avLst>
                <a:gd name="adj" fmla="val 10000"/>
              </a:avLst>
            </a:prstGeom>
            <a:grp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9" name="Rounded Rectangle 4"/>
            <p:cNvSpPr/>
            <p:nvPr/>
          </p:nvSpPr>
          <p:spPr>
            <a:xfrm>
              <a:off x="211595" y="-55110"/>
              <a:ext cx="1494208" cy="4432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defTabSz="311150">
                <a:lnSpc>
                  <a:spcPct val="90000"/>
                </a:lnSpc>
                <a:spcBef>
                  <a:spcPct val="0"/>
                </a:spcBef>
                <a:spcAft>
                  <a:spcPct val="35000"/>
                </a:spcAft>
              </a:pPr>
              <a:r>
                <a:rPr lang="en-US" sz="700" b="1" dirty="0">
                  <a:solidFill>
                    <a:srgbClr val="FFFFFF"/>
                  </a:solidFill>
                  <a:latin typeface="Arial"/>
                </a:rPr>
                <a:t>.</a:t>
              </a:r>
              <a:endParaRPr lang="en-US" sz="700" dirty="0">
                <a:solidFill>
                  <a:srgbClr val="FFFFFF"/>
                </a:solidFill>
                <a:latin typeface="Arial"/>
              </a:endParaRPr>
            </a:p>
          </p:txBody>
        </p:sp>
      </p:grpSp>
      <p:sp>
        <p:nvSpPr>
          <p:cNvPr id="12" name="Rounded Rectangle 11"/>
          <p:cNvSpPr/>
          <p:nvPr/>
        </p:nvSpPr>
        <p:spPr>
          <a:xfrm>
            <a:off x="2971800" y="1981200"/>
            <a:ext cx="2960434" cy="1219199"/>
          </a:xfrm>
          <a:prstGeom prst="roundRect">
            <a:avLst>
              <a:gd name="adj" fmla="val 10000"/>
            </a:avLst>
          </a:prstGeom>
          <a:solidFill>
            <a:srgbClr val="7030A0"/>
          </a:solidFill>
        </p:spPr>
        <p:style>
          <a:lnRef idx="3">
            <a:schemeClr val="lt1">
              <a:hueOff val="0"/>
              <a:satOff val="0"/>
              <a:lumOff val="0"/>
              <a:alphaOff val="0"/>
            </a:schemeClr>
          </a:lnRef>
          <a:fillRef idx="1">
            <a:schemeClr val="accent3">
              <a:hueOff val="6615878"/>
              <a:satOff val="12545"/>
              <a:lumOff val="-27794"/>
              <a:alphaOff val="0"/>
            </a:schemeClr>
          </a:fillRef>
          <a:effectRef idx="1">
            <a:schemeClr val="accent3">
              <a:hueOff val="6615878"/>
              <a:satOff val="12545"/>
              <a:lumOff val="-27794"/>
              <a:alphaOff val="0"/>
            </a:schemeClr>
          </a:effectRef>
          <a:fontRef idx="minor">
            <a:schemeClr val="lt1"/>
          </a:fontRef>
        </p:style>
      </p:sp>
      <p:grpSp>
        <p:nvGrpSpPr>
          <p:cNvPr id="7" name="Group 13"/>
          <p:cNvGrpSpPr/>
          <p:nvPr/>
        </p:nvGrpSpPr>
        <p:grpSpPr>
          <a:xfrm>
            <a:off x="2971800" y="4953000"/>
            <a:ext cx="2960434" cy="1201833"/>
            <a:chOff x="2374873" y="2769717"/>
            <a:chExt cx="2960434" cy="818870"/>
          </a:xfrm>
        </p:grpSpPr>
        <p:sp>
          <p:nvSpPr>
            <p:cNvPr id="15" name="Rounded Rectangle 14"/>
            <p:cNvSpPr/>
            <p:nvPr/>
          </p:nvSpPr>
          <p:spPr>
            <a:xfrm>
              <a:off x="2374873" y="2769717"/>
              <a:ext cx="2960434" cy="814673"/>
            </a:xfrm>
            <a:prstGeom prst="roundRect">
              <a:avLst>
                <a:gd name="adj" fmla="val 10000"/>
              </a:avLst>
            </a:prstGeom>
          </p:spPr>
          <p:style>
            <a:lnRef idx="3">
              <a:schemeClr val="lt1">
                <a:hueOff val="0"/>
                <a:satOff val="0"/>
                <a:lumOff val="0"/>
                <a:alphaOff val="0"/>
              </a:schemeClr>
            </a:lnRef>
            <a:fillRef idx="1">
              <a:schemeClr val="accent3">
                <a:hueOff val="2205293"/>
                <a:satOff val="4182"/>
                <a:lumOff val="-9265"/>
                <a:alphaOff val="0"/>
              </a:schemeClr>
            </a:fillRef>
            <a:effectRef idx="1">
              <a:schemeClr val="accent3">
                <a:hueOff val="2205293"/>
                <a:satOff val="4182"/>
                <a:lumOff val="-9265"/>
                <a:alphaOff val="0"/>
              </a:schemeClr>
            </a:effectRef>
            <a:fontRef idx="minor">
              <a:schemeClr val="lt1"/>
            </a:fontRef>
          </p:style>
        </p:sp>
        <p:sp>
          <p:nvSpPr>
            <p:cNvPr id="16" name="Rounded Rectangle 4"/>
            <p:cNvSpPr/>
            <p:nvPr/>
          </p:nvSpPr>
          <p:spPr>
            <a:xfrm>
              <a:off x="2527273" y="2821636"/>
              <a:ext cx="2437182" cy="766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US" b="1" dirty="0" smtClean="0">
                  <a:solidFill>
                    <a:schemeClr val="bg2">
                      <a:lumMod val="25000"/>
                    </a:schemeClr>
                  </a:solidFill>
                  <a:latin typeface="Arial"/>
                </a:rPr>
                <a:t>Reward Quality, Not Quantity </a:t>
              </a:r>
              <a:endParaRPr lang="en-US" b="1" dirty="0">
                <a:solidFill>
                  <a:schemeClr val="bg2">
                    <a:lumMod val="25000"/>
                  </a:schemeClr>
                </a:solidFill>
                <a:latin typeface="Arial"/>
              </a:endParaRPr>
            </a:p>
          </p:txBody>
        </p:sp>
      </p:grpSp>
      <p:sp>
        <p:nvSpPr>
          <p:cNvPr id="4" name="Rectangle 3"/>
          <p:cNvSpPr/>
          <p:nvPr/>
        </p:nvSpPr>
        <p:spPr>
          <a:xfrm>
            <a:off x="381000" y="2743200"/>
            <a:ext cx="1524000" cy="147732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a:ln w="11430"/>
                <a:gradFill>
                  <a:gsLst>
                    <a:gs pos="0">
                      <a:srgbClr val="FFFDFB">
                        <a:tint val="90000"/>
                        <a:satMod val="120000"/>
                      </a:srgbClr>
                    </a:gs>
                    <a:gs pos="25000">
                      <a:srgbClr val="FFFDFB">
                        <a:tint val="93000"/>
                        <a:satMod val="120000"/>
                      </a:srgbClr>
                    </a:gs>
                    <a:gs pos="50000">
                      <a:srgbClr val="FFFDFB">
                        <a:shade val="89000"/>
                        <a:satMod val="110000"/>
                      </a:srgbClr>
                    </a:gs>
                    <a:gs pos="75000">
                      <a:srgbClr val="FFFDFB">
                        <a:tint val="93000"/>
                        <a:satMod val="120000"/>
                      </a:srgbClr>
                    </a:gs>
                    <a:gs pos="100000">
                      <a:srgbClr val="FFFDFB">
                        <a:tint val="90000"/>
                        <a:satMod val="120000"/>
                      </a:srgbClr>
                    </a:gs>
                  </a:gsLst>
                  <a:lin ang="5400000"/>
                </a:gradFill>
                <a:effectLst>
                  <a:outerShdw blurRad="80000" dist="40000" dir="5040000" algn="tl">
                    <a:srgbClr val="000000">
                      <a:alpha val="30000"/>
                    </a:srgbClr>
                  </a:outerShdw>
                </a:effectLst>
                <a:latin typeface="Arial"/>
              </a:rPr>
              <a:t>ACA SIGNED INTO LAW MARCH  23, 2010</a:t>
            </a:r>
          </a:p>
        </p:txBody>
      </p:sp>
      <p:sp>
        <p:nvSpPr>
          <p:cNvPr id="24" name="Right Arrow 23"/>
          <p:cNvSpPr/>
          <p:nvPr/>
        </p:nvSpPr>
        <p:spPr>
          <a:xfrm>
            <a:off x="2133600" y="2362200"/>
            <a:ext cx="838200" cy="3810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rgbClr val="FFFFFF"/>
              </a:solidFill>
              <a:latin typeface="Arial"/>
            </a:endParaRPr>
          </a:p>
        </p:txBody>
      </p:sp>
      <p:sp>
        <p:nvSpPr>
          <p:cNvPr id="27" name="Right Arrow 26"/>
          <p:cNvSpPr/>
          <p:nvPr/>
        </p:nvSpPr>
        <p:spPr>
          <a:xfrm>
            <a:off x="2133600" y="5257800"/>
            <a:ext cx="838200" cy="3810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rgbClr val="FFFFFF"/>
              </a:solidFill>
              <a:latin typeface="Arial"/>
            </a:endParaRPr>
          </a:p>
        </p:txBody>
      </p:sp>
      <p:sp>
        <p:nvSpPr>
          <p:cNvPr id="32" name="TextBox 31"/>
          <p:cNvSpPr txBox="1"/>
          <p:nvPr/>
        </p:nvSpPr>
        <p:spPr>
          <a:xfrm>
            <a:off x="3568700" y="5854700"/>
            <a:ext cx="184666" cy="369332"/>
          </a:xfrm>
          <a:prstGeom prst="rect">
            <a:avLst/>
          </a:prstGeom>
          <a:noFill/>
        </p:spPr>
        <p:txBody>
          <a:bodyPr wrap="none" rtlCol="0">
            <a:spAutoFit/>
          </a:bodyPr>
          <a:lstStyle/>
          <a:p>
            <a:endParaRPr lang="en-US" dirty="0">
              <a:solidFill>
                <a:srgbClr val="008C99"/>
              </a:solidFill>
              <a:latin typeface="Arial"/>
            </a:endParaRPr>
          </a:p>
        </p:txBody>
      </p:sp>
      <p:sp>
        <p:nvSpPr>
          <p:cNvPr id="38" name="Right Arrow 37"/>
          <p:cNvSpPr/>
          <p:nvPr/>
        </p:nvSpPr>
        <p:spPr>
          <a:xfrm>
            <a:off x="2133600" y="3810000"/>
            <a:ext cx="838200" cy="3810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rgbClr val="FFFFFF"/>
              </a:solidFill>
              <a:latin typeface="Arial"/>
            </a:endParaRPr>
          </a:p>
        </p:txBody>
      </p:sp>
      <p:sp>
        <p:nvSpPr>
          <p:cNvPr id="42" name="Rounded Rectangle 41"/>
          <p:cNvSpPr/>
          <p:nvPr/>
        </p:nvSpPr>
        <p:spPr>
          <a:xfrm>
            <a:off x="3048000" y="3505200"/>
            <a:ext cx="2895600" cy="1219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a:rPr>
              <a:t>Improve Access to Primary and Preventive Care</a:t>
            </a:r>
            <a:endParaRPr lang="en-US" sz="1600" dirty="0">
              <a:solidFill>
                <a:srgbClr val="FFFFFF"/>
              </a:solidFill>
              <a:latin typeface="Arial"/>
            </a:endParaRPr>
          </a:p>
        </p:txBody>
      </p:sp>
      <p:pic>
        <p:nvPicPr>
          <p:cNvPr id="6" name="Picture 5" descr="alg-health-care-bill-jp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2700" y="838200"/>
            <a:ext cx="2781300" cy="2041532"/>
          </a:xfrm>
          <a:prstGeom prst="rect">
            <a:avLst/>
          </a:prstGeom>
          <a:ln>
            <a:noFill/>
          </a:ln>
          <a:effectLst>
            <a:softEdge rad="112500"/>
          </a:effectLst>
        </p:spPr>
      </p:pic>
      <p:sp>
        <p:nvSpPr>
          <p:cNvPr id="31" name="Rectangle 30"/>
          <p:cNvSpPr/>
          <p:nvPr/>
        </p:nvSpPr>
        <p:spPr>
          <a:xfrm>
            <a:off x="2971800" y="2057400"/>
            <a:ext cx="2896818" cy="1015663"/>
          </a:xfrm>
          <a:prstGeom prst="rect">
            <a:avLst/>
          </a:prstGeom>
        </p:spPr>
        <p:txBody>
          <a:bodyPr wrap="square">
            <a:spAutoFit/>
          </a:bodyPr>
          <a:lstStyle/>
          <a:p>
            <a:pPr defTabSz="457200"/>
            <a:r>
              <a:rPr lang="en-US" sz="2000" b="1" dirty="0" smtClean="0">
                <a:solidFill>
                  <a:srgbClr val="FFFFFF"/>
                </a:solidFill>
                <a:latin typeface="Arial" pitchFamily="34" charset="0"/>
                <a:cs typeface="Arial" pitchFamily="34" charset="0"/>
              </a:rPr>
              <a:t>Expand and Strengthen Health Insurance Coverage</a:t>
            </a:r>
            <a:endParaRPr lang="en-US" sz="2000" dirty="0">
              <a:solidFill>
                <a:prstClr val="black"/>
              </a:solidFill>
              <a:latin typeface="Arial" pitchFamily="34" charset="0"/>
              <a:cs typeface="Arial" pitchFamily="34" charset="0"/>
            </a:endParaRPr>
          </a:p>
        </p:txBody>
      </p:sp>
      <p:sp>
        <p:nvSpPr>
          <p:cNvPr id="29" name="Oval 28"/>
          <p:cNvSpPr/>
          <p:nvPr/>
        </p:nvSpPr>
        <p:spPr>
          <a:xfrm>
            <a:off x="2667000" y="1600200"/>
            <a:ext cx="34290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9740"/>
    </mc:Choice>
    <mc:Fallback xmlns="">
      <p:transition spd="slow" advTm="397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753100" y="990600"/>
            <a:ext cx="3352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0" y="304800"/>
            <a:ext cx="8725586" cy="762000"/>
          </a:xfrm>
        </p:spPr>
        <p:txBody>
          <a:bodyPr>
            <a:normAutofit fontScale="90000"/>
          </a:bodyPr>
          <a:lstStyle/>
          <a:p>
            <a:r>
              <a:rPr lang="en-US" sz="3600" u="sng" dirty="0" smtClean="0">
                <a:solidFill>
                  <a:schemeClr val="accent2"/>
                </a:solidFill>
              </a:rPr>
              <a:t>Expand and Strengthen Health Insurance Coverage</a:t>
            </a:r>
            <a:r>
              <a:rPr lang="en-US" sz="3200" u="sng" dirty="0" smtClean="0"/>
              <a:t/>
            </a:r>
            <a:br>
              <a:rPr lang="en-US" sz="3200" u="sng" dirty="0" smtClean="0"/>
            </a:br>
            <a:endParaRPr lang="en-US" sz="3200" u="sng" dirty="0"/>
          </a:p>
        </p:txBody>
      </p:sp>
      <p:sp>
        <p:nvSpPr>
          <p:cNvPr id="7" name="TextBox 6"/>
          <p:cNvSpPr txBox="1"/>
          <p:nvPr/>
        </p:nvSpPr>
        <p:spPr>
          <a:xfrm>
            <a:off x="0" y="1600200"/>
            <a:ext cx="9144000" cy="4524315"/>
          </a:xfrm>
          <a:prstGeom prst="rect">
            <a:avLst/>
          </a:prstGeom>
          <a:noFill/>
        </p:spPr>
        <p:txBody>
          <a:bodyPr wrap="square" rtlCol="0">
            <a:spAutoFit/>
          </a:bodyPr>
          <a:lstStyle/>
          <a:p>
            <a:pPr defTabSz="457200"/>
            <a:endParaRPr lang="en-US" sz="3200" dirty="0">
              <a:solidFill>
                <a:prstClr val="black"/>
              </a:solidFill>
              <a:cs typeface="Times New Roman" pitchFamily="18" charset="0"/>
            </a:endParaRPr>
          </a:p>
          <a:p>
            <a:pPr marL="285750" indent="-285750" defTabSz="457200">
              <a:buFont typeface="Wingdings" charset="2"/>
              <a:buChar char="ü"/>
            </a:pPr>
            <a:r>
              <a:rPr lang="en-US" sz="3200" dirty="0">
                <a:solidFill>
                  <a:schemeClr val="accent6">
                    <a:lumMod val="75000"/>
                  </a:schemeClr>
                </a:solidFill>
                <a:cs typeface="Times New Roman" pitchFamily="18" charset="0"/>
              </a:rPr>
              <a:t>Must spend 80-85% of premium dollars on Medical </a:t>
            </a:r>
            <a:r>
              <a:rPr lang="en-US" sz="3200" dirty="0" smtClean="0">
                <a:solidFill>
                  <a:schemeClr val="accent6">
                    <a:lumMod val="75000"/>
                  </a:schemeClr>
                </a:solidFill>
                <a:cs typeface="Times New Roman" pitchFamily="18" charset="0"/>
              </a:rPr>
              <a:t>Coverage</a:t>
            </a:r>
          </a:p>
          <a:p>
            <a:pPr marL="285750" indent="-285750" defTabSz="457200">
              <a:buFont typeface="Wingdings" charset="2"/>
              <a:buChar char="ü"/>
            </a:pPr>
            <a:endParaRPr lang="en-US" sz="3200" dirty="0">
              <a:solidFill>
                <a:prstClr val="black"/>
              </a:solidFill>
              <a:cs typeface="Times New Roman" pitchFamily="18" charset="0"/>
            </a:endParaRPr>
          </a:p>
          <a:p>
            <a:pPr marL="285750" indent="-285750" defTabSz="457200">
              <a:buFont typeface="Wingdings" charset="2"/>
              <a:buChar char="ü"/>
            </a:pPr>
            <a:r>
              <a:rPr lang="en-US" sz="3200" dirty="0">
                <a:solidFill>
                  <a:schemeClr val="accent6">
                    <a:lumMod val="75000"/>
                  </a:schemeClr>
                </a:solidFill>
                <a:cs typeface="Times New Roman" pitchFamily="18" charset="0"/>
              </a:rPr>
              <a:t>Extended dependent coverage available up to age </a:t>
            </a:r>
            <a:r>
              <a:rPr lang="en-US" sz="3200" dirty="0" smtClean="0">
                <a:solidFill>
                  <a:schemeClr val="accent6">
                    <a:lumMod val="75000"/>
                  </a:schemeClr>
                </a:solidFill>
                <a:cs typeface="Times New Roman" pitchFamily="18" charset="0"/>
              </a:rPr>
              <a:t>26</a:t>
            </a:r>
          </a:p>
          <a:p>
            <a:pPr defTabSz="457200"/>
            <a:endParaRPr lang="en-US" sz="3200" dirty="0">
              <a:solidFill>
                <a:prstClr val="black"/>
              </a:solidFill>
              <a:cs typeface="Times New Roman" pitchFamily="18" charset="0"/>
            </a:endParaRPr>
          </a:p>
          <a:p>
            <a:pPr marL="285750" indent="-285750" defTabSz="457200">
              <a:buFont typeface="Wingdings" charset="2"/>
              <a:buChar char="ü"/>
            </a:pPr>
            <a:r>
              <a:rPr lang="en-US" sz="3200" dirty="0">
                <a:solidFill>
                  <a:schemeClr val="accent6">
                    <a:lumMod val="75000"/>
                  </a:schemeClr>
                </a:solidFill>
                <a:cs typeface="Times New Roman" pitchFamily="18" charset="0"/>
              </a:rPr>
              <a:t>Can’t discrimination </a:t>
            </a:r>
            <a:r>
              <a:rPr lang="en-US" sz="3200" dirty="0" smtClean="0">
                <a:solidFill>
                  <a:schemeClr val="accent6">
                    <a:lumMod val="75000"/>
                  </a:schemeClr>
                </a:solidFill>
                <a:cs typeface="Times New Roman" pitchFamily="18" charset="0"/>
              </a:rPr>
              <a:t>against  individuals with pre-existing conditions</a:t>
            </a:r>
          </a:p>
        </p:txBody>
      </p:sp>
      <p:sp>
        <p:nvSpPr>
          <p:cNvPr id="12" name="Rectangle 11"/>
          <p:cNvSpPr/>
          <p:nvPr/>
        </p:nvSpPr>
        <p:spPr>
          <a:xfrm>
            <a:off x="304800" y="762000"/>
            <a:ext cx="3711081" cy="584775"/>
          </a:xfrm>
          <a:prstGeom prst="rect">
            <a:avLst/>
          </a:prstGeom>
        </p:spPr>
        <p:txBody>
          <a:bodyPr wrap="none">
            <a:spAutoFit/>
          </a:bodyPr>
          <a:lstStyle/>
          <a:p>
            <a:r>
              <a:rPr lang="en-US" sz="3200" dirty="0" smtClean="0">
                <a:solidFill>
                  <a:schemeClr val="tx2"/>
                </a:solidFill>
              </a:rPr>
              <a:t>Consumer Protections </a:t>
            </a:r>
            <a:endParaRPr lang="en-US" sz="3200" dirty="0"/>
          </a:p>
        </p:txBody>
      </p:sp>
    </p:spTree>
    <p:extLst>
      <p:ext uri="{BB962C8B-B14F-4D97-AF65-F5344CB8AC3E}">
        <p14:creationId xmlns:p14="http://schemas.microsoft.com/office/powerpoint/2010/main" val="118212100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4648200" cy="960438"/>
          </a:xfrm>
        </p:spPr>
        <p:txBody>
          <a:bodyPr>
            <a:normAutofit/>
          </a:bodyPr>
          <a:lstStyle/>
          <a:p>
            <a:pPr algn="l"/>
            <a:r>
              <a:rPr lang="en-US" sz="3200" dirty="0" smtClean="0">
                <a:solidFill>
                  <a:schemeClr val="tx2"/>
                </a:solidFill>
              </a:rPr>
              <a:t>Essential Health Benefits</a:t>
            </a:r>
            <a:endParaRPr lang="en-US" sz="3200" dirty="0">
              <a:solidFill>
                <a:schemeClr val="tx2"/>
              </a:solidFill>
            </a:endParaRPr>
          </a:p>
        </p:txBody>
      </p:sp>
      <p:pic>
        <p:nvPicPr>
          <p:cNvPr id="6" name="Picture 2"/>
          <p:cNvPicPr>
            <a:picLocks noGrp="1" noChangeAspect="1" noChangeArrowheads="1"/>
          </p:cNvPicPr>
          <p:nvPr>
            <p:ph idx="1"/>
          </p:nvPr>
        </p:nvPicPr>
        <p:blipFill>
          <a:blip r:embed="rId3" cstate="print"/>
          <a:srcRect/>
          <a:stretch>
            <a:fillRect/>
          </a:stretch>
        </p:blipFill>
        <p:spPr bwMode="auto">
          <a:xfrm>
            <a:off x="381000" y="1600200"/>
            <a:ext cx="8046399" cy="4800600"/>
          </a:xfrm>
          <a:prstGeom prst="rect">
            <a:avLst/>
          </a:prstGeom>
          <a:noFill/>
          <a:ln w="9525">
            <a:noFill/>
            <a:miter lim="800000"/>
            <a:headEnd/>
            <a:tailEnd/>
          </a:ln>
          <a:effectLst/>
        </p:spPr>
      </p:pic>
      <p:cxnSp>
        <p:nvCxnSpPr>
          <p:cNvPr id="5" name="Straight Connector 4"/>
          <p:cNvCxnSpPr/>
          <p:nvPr/>
        </p:nvCxnSpPr>
        <p:spPr>
          <a:xfrm>
            <a:off x="4572000" y="914400"/>
            <a:ext cx="4572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verThriveIllinois-logo-321.jpg"/>
          <p:cNvPicPr>
            <a:picLocks noChangeAspect="1"/>
          </p:cNvPicPr>
          <p:nvPr/>
        </p:nvPicPr>
        <p:blipFill>
          <a:blip r:embed="rId4" cstate="print"/>
          <a:stretch>
            <a:fillRect/>
          </a:stretch>
        </p:blipFill>
        <p:spPr>
          <a:xfrm>
            <a:off x="7397200" y="6172200"/>
            <a:ext cx="1746800" cy="685800"/>
          </a:xfrm>
          <a:prstGeom prst="rect">
            <a:avLst/>
          </a:prstGeom>
        </p:spPr>
      </p:pic>
      <p:sp>
        <p:nvSpPr>
          <p:cNvPr id="9" name="Rectangle 8"/>
          <p:cNvSpPr/>
          <p:nvPr/>
        </p:nvSpPr>
        <p:spPr>
          <a:xfrm>
            <a:off x="0" y="0"/>
            <a:ext cx="9144000" cy="1569660"/>
          </a:xfrm>
          <a:prstGeom prst="rect">
            <a:avLst/>
          </a:prstGeom>
        </p:spPr>
        <p:txBody>
          <a:bodyPr wrap="square">
            <a:spAutoFit/>
          </a:bodyPr>
          <a:lstStyle/>
          <a:p>
            <a:r>
              <a:rPr lang="en-US" sz="3200" u="sng" dirty="0" smtClean="0">
                <a:solidFill>
                  <a:schemeClr val="accent2"/>
                </a:solidFill>
              </a:rPr>
              <a:t>Expand and Strengthen Health Insurance Coverage</a:t>
            </a:r>
            <a:br>
              <a:rPr lang="en-US" sz="3200" u="sng" dirty="0" smtClean="0">
                <a:solidFill>
                  <a:schemeClr val="accent2"/>
                </a:solidFill>
              </a:rPr>
            </a:br>
            <a:r>
              <a:rPr lang="en-US" sz="3200" dirty="0" smtClean="0"/>
              <a:t/>
            </a:r>
            <a:br>
              <a:rPr lang="en-US" sz="3200" dirty="0" smtClean="0"/>
            </a:b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2000" advTm="174004"/>
    </mc:Choice>
    <mc:Fallback xmlns="">
      <p:transition spd="slow" advTm="17400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4648200" cy="960438"/>
          </a:xfrm>
        </p:spPr>
        <p:txBody>
          <a:bodyPr>
            <a:normAutofit fontScale="90000"/>
          </a:bodyPr>
          <a:lstStyle/>
          <a:p>
            <a:pPr algn="l"/>
            <a:r>
              <a:rPr lang="en-US" sz="3200" dirty="0" smtClean="0">
                <a:solidFill>
                  <a:schemeClr val="tx2"/>
                </a:solidFill>
              </a:rPr>
              <a:t>Health Insurance Marketplace</a:t>
            </a:r>
            <a:endParaRPr lang="en-US" sz="3200" dirty="0">
              <a:solidFill>
                <a:schemeClr val="tx2"/>
              </a:solidFill>
            </a:endParaRPr>
          </a:p>
        </p:txBody>
      </p:sp>
      <p:sp>
        <p:nvSpPr>
          <p:cNvPr id="3" name="Content Placeholder 2"/>
          <p:cNvSpPr>
            <a:spLocks noGrp="1"/>
          </p:cNvSpPr>
          <p:nvPr>
            <p:ph idx="1"/>
          </p:nvPr>
        </p:nvSpPr>
        <p:spPr>
          <a:xfrm>
            <a:off x="0" y="2209800"/>
            <a:ext cx="5105400" cy="4343400"/>
          </a:xfrm>
        </p:spPr>
        <p:txBody>
          <a:bodyPr>
            <a:normAutofit fontScale="77500" lnSpcReduction="20000"/>
          </a:bodyPr>
          <a:lstStyle/>
          <a:p>
            <a:pPr>
              <a:lnSpc>
                <a:spcPct val="120000"/>
              </a:lnSpc>
              <a:spcBef>
                <a:spcPct val="0"/>
              </a:spcBef>
              <a:defRPr/>
            </a:pPr>
            <a:r>
              <a:rPr lang="en-US" altLang="en-US" dirty="0" smtClean="0">
                <a:solidFill>
                  <a:srgbClr val="080808"/>
                </a:solidFill>
                <a:ea typeface="ＭＳ Ｐゴシック" pitchFamily="34" charset="-128"/>
              </a:rPr>
              <a:t>Marketplace</a:t>
            </a:r>
            <a:r>
              <a:rPr lang="en-US" altLang="en-US" dirty="0">
                <a:solidFill>
                  <a:srgbClr val="080808"/>
                </a:solidFill>
                <a:ea typeface="ＭＳ Ｐゴシック" pitchFamily="34" charset="-128"/>
              </a:rPr>
              <a:t>? = </a:t>
            </a:r>
            <a:endParaRPr lang="en-US" altLang="en-US" dirty="0" smtClean="0">
              <a:solidFill>
                <a:srgbClr val="080808"/>
              </a:solidFill>
              <a:ea typeface="ＭＳ Ｐゴシック" pitchFamily="34" charset="-128"/>
            </a:endParaRPr>
          </a:p>
          <a:p>
            <a:pPr>
              <a:lnSpc>
                <a:spcPct val="120000"/>
              </a:lnSpc>
              <a:spcBef>
                <a:spcPct val="0"/>
              </a:spcBef>
              <a:buNone/>
              <a:defRPr/>
            </a:pPr>
            <a:r>
              <a:rPr lang="en-US" altLang="en-US" dirty="0" smtClean="0">
                <a:solidFill>
                  <a:srgbClr val="080808"/>
                </a:solidFill>
                <a:ea typeface="ＭＳ Ｐゴシック" pitchFamily="34" charset="-128"/>
              </a:rPr>
              <a:t>  Online </a:t>
            </a:r>
            <a:r>
              <a:rPr lang="en-US" altLang="en-US" dirty="0">
                <a:solidFill>
                  <a:srgbClr val="080808"/>
                </a:solidFill>
                <a:ea typeface="ＭＳ Ｐゴシック" pitchFamily="34" charset="-128"/>
              </a:rPr>
              <a:t>shopping tool:</a:t>
            </a:r>
          </a:p>
          <a:p>
            <a:pPr lvl="1">
              <a:lnSpc>
                <a:spcPct val="120000"/>
              </a:lnSpc>
              <a:spcBef>
                <a:spcPct val="0"/>
              </a:spcBef>
              <a:defRPr/>
            </a:pPr>
            <a:r>
              <a:rPr lang="en-US" altLang="en-US" dirty="0">
                <a:solidFill>
                  <a:srgbClr val="080808"/>
                </a:solidFill>
                <a:ea typeface="ＭＳ Ｐゴシック" pitchFamily="34" charset="-128"/>
              </a:rPr>
              <a:t>Shop for health insurance</a:t>
            </a:r>
          </a:p>
          <a:p>
            <a:pPr lvl="2">
              <a:lnSpc>
                <a:spcPct val="120000"/>
              </a:lnSpc>
              <a:spcBef>
                <a:spcPct val="0"/>
              </a:spcBef>
              <a:defRPr/>
            </a:pPr>
            <a:r>
              <a:rPr lang="en-US" altLang="en-US" dirty="0">
                <a:solidFill>
                  <a:srgbClr val="080808"/>
                </a:solidFill>
                <a:ea typeface="ＭＳ Ｐゴシック" pitchFamily="34" charset="-128"/>
              </a:rPr>
              <a:t>Compare benefits and prices</a:t>
            </a:r>
          </a:p>
          <a:p>
            <a:pPr lvl="2">
              <a:lnSpc>
                <a:spcPct val="120000"/>
              </a:lnSpc>
              <a:spcBef>
                <a:spcPct val="0"/>
              </a:spcBef>
              <a:defRPr/>
            </a:pPr>
            <a:r>
              <a:rPr lang="en-US" altLang="en-US" dirty="0" smtClean="0">
                <a:solidFill>
                  <a:srgbClr val="080808"/>
                </a:solidFill>
                <a:ea typeface="ＭＳ Ｐゴシック" pitchFamily="34" charset="-128"/>
              </a:rPr>
              <a:t>Enroll </a:t>
            </a:r>
            <a:r>
              <a:rPr lang="en-US" altLang="en-US" dirty="0">
                <a:solidFill>
                  <a:srgbClr val="080808"/>
                </a:solidFill>
                <a:ea typeface="ＭＳ Ｐゴシック" pitchFamily="34" charset="-128"/>
              </a:rPr>
              <a:t>in a </a:t>
            </a:r>
            <a:r>
              <a:rPr lang="en-US" altLang="en-US" dirty="0" smtClean="0">
                <a:solidFill>
                  <a:srgbClr val="080808"/>
                </a:solidFill>
                <a:ea typeface="ＭＳ Ｐゴシック" pitchFamily="34" charset="-128"/>
              </a:rPr>
              <a:t>plan</a:t>
            </a:r>
          </a:p>
          <a:p>
            <a:pPr lvl="2">
              <a:lnSpc>
                <a:spcPct val="120000"/>
              </a:lnSpc>
              <a:spcBef>
                <a:spcPct val="0"/>
              </a:spcBef>
              <a:defRPr/>
            </a:pPr>
            <a:r>
              <a:rPr lang="en-US" altLang="en-US" b="1" dirty="0" smtClean="0">
                <a:solidFill>
                  <a:srgbClr val="7030A0"/>
                </a:solidFill>
                <a:ea typeface="ＭＳ Ｐゴシック" pitchFamily="34" charset="-128"/>
              </a:rPr>
              <a:t>Access financial assistance</a:t>
            </a:r>
          </a:p>
          <a:p>
            <a:pPr lvl="2">
              <a:lnSpc>
                <a:spcPct val="120000"/>
              </a:lnSpc>
              <a:spcBef>
                <a:spcPct val="0"/>
              </a:spcBef>
              <a:defRPr/>
            </a:pPr>
            <a:endParaRPr lang="en-US" altLang="en-US" dirty="0">
              <a:solidFill>
                <a:srgbClr val="080808"/>
              </a:solidFill>
              <a:ea typeface="ＭＳ Ｐゴシック" pitchFamily="34" charset="-128"/>
            </a:endParaRPr>
          </a:p>
          <a:p>
            <a:pPr>
              <a:lnSpc>
                <a:spcPct val="120000"/>
              </a:lnSpc>
              <a:spcBef>
                <a:spcPct val="0"/>
              </a:spcBef>
              <a:defRPr/>
            </a:pPr>
            <a:endParaRPr lang="en-US" altLang="en-US" dirty="0" smtClean="0">
              <a:solidFill>
                <a:srgbClr val="080808"/>
              </a:solidFill>
              <a:ea typeface="ＭＳ Ｐゴシック" pitchFamily="34" charset="-128"/>
            </a:endParaRPr>
          </a:p>
          <a:p>
            <a:pPr>
              <a:lnSpc>
                <a:spcPct val="120000"/>
              </a:lnSpc>
              <a:spcBef>
                <a:spcPct val="0"/>
              </a:spcBef>
              <a:defRPr/>
            </a:pPr>
            <a:r>
              <a:rPr lang="en-US" altLang="en-US" dirty="0" smtClean="0">
                <a:solidFill>
                  <a:srgbClr val="080808"/>
                </a:solidFill>
                <a:ea typeface="ＭＳ Ｐゴシック" pitchFamily="34" charset="-128"/>
              </a:rPr>
              <a:t>Who </a:t>
            </a:r>
            <a:r>
              <a:rPr lang="en-US" altLang="en-US" dirty="0">
                <a:solidFill>
                  <a:srgbClr val="080808"/>
                </a:solidFill>
                <a:ea typeface="ＭＳ Ｐゴシック" pitchFamily="34" charset="-128"/>
              </a:rPr>
              <a:t>can use a marketplace? </a:t>
            </a:r>
          </a:p>
          <a:p>
            <a:pPr lvl="1">
              <a:lnSpc>
                <a:spcPct val="120000"/>
              </a:lnSpc>
              <a:spcBef>
                <a:spcPct val="0"/>
              </a:spcBef>
              <a:defRPr/>
            </a:pPr>
            <a:r>
              <a:rPr lang="en-US" altLang="en-US" dirty="0">
                <a:solidFill>
                  <a:srgbClr val="080808"/>
                </a:solidFill>
                <a:ea typeface="ＭＳ Ｐゴシック" pitchFamily="34" charset="-128"/>
              </a:rPr>
              <a:t>US Citizens</a:t>
            </a:r>
          </a:p>
          <a:p>
            <a:pPr lvl="1">
              <a:lnSpc>
                <a:spcPct val="120000"/>
              </a:lnSpc>
              <a:spcBef>
                <a:spcPct val="0"/>
              </a:spcBef>
              <a:defRPr/>
            </a:pPr>
            <a:r>
              <a:rPr lang="en-US" altLang="en-US" dirty="0">
                <a:solidFill>
                  <a:srgbClr val="080808"/>
                </a:solidFill>
                <a:ea typeface="ＭＳ Ｐゴシック" pitchFamily="34" charset="-128"/>
              </a:rPr>
              <a:t>Lawfully </a:t>
            </a:r>
            <a:r>
              <a:rPr lang="en-US" altLang="en-US" dirty="0" smtClean="0">
                <a:solidFill>
                  <a:srgbClr val="080808"/>
                </a:solidFill>
                <a:ea typeface="ＭＳ Ｐゴシック" pitchFamily="34" charset="-128"/>
              </a:rPr>
              <a:t>present residents</a:t>
            </a:r>
            <a:endParaRPr lang="en-US" altLang="en-US" dirty="0">
              <a:solidFill>
                <a:srgbClr val="080808"/>
              </a:solidFill>
              <a:ea typeface="ＭＳ Ｐゴシック" pitchFamily="34" charset="-128"/>
            </a:endParaRPr>
          </a:p>
          <a:p>
            <a:pPr lvl="1">
              <a:lnSpc>
                <a:spcPct val="120000"/>
              </a:lnSpc>
              <a:spcBef>
                <a:spcPct val="0"/>
              </a:spcBef>
              <a:defRPr/>
            </a:pPr>
            <a:r>
              <a:rPr lang="en-US" altLang="en-US" dirty="0">
                <a:solidFill>
                  <a:srgbClr val="080808"/>
                </a:solidFill>
                <a:ea typeface="ＭＳ Ｐゴシック" pitchFamily="34" charset="-128"/>
              </a:rPr>
              <a:t>Small businesses (fewer than 50 employees</a:t>
            </a:r>
            <a:r>
              <a:rPr lang="en-US" altLang="en-US" dirty="0" smtClean="0">
                <a:solidFill>
                  <a:srgbClr val="080808"/>
                </a:solidFill>
                <a:ea typeface="ＭＳ Ｐゴシック" pitchFamily="34" charset="-128"/>
              </a:rPr>
              <a:t>)</a:t>
            </a:r>
          </a:p>
          <a:p>
            <a:pPr marL="0" indent="0">
              <a:lnSpc>
                <a:spcPct val="120000"/>
              </a:lnSpc>
              <a:spcBef>
                <a:spcPct val="0"/>
              </a:spcBef>
              <a:buNone/>
              <a:defRPr/>
            </a:pPr>
            <a:endParaRPr lang="en-US" altLang="en-US" dirty="0">
              <a:solidFill>
                <a:srgbClr val="080808"/>
              </a:solidFill>
              <a:ea typeface="ＭＳ Ｐゴシック" pitchFamily="34" charset="-128"/>
            </a:endParaRPr>
          </a:p>
          <a:p>
            <a:pPr lvl="1">
              <a:lnSpc>
                <a:spcPct val="120000"/>
              </a:lnSpc>
              <a:spcBef>
                <a:spcPct val="0"/>
              </a:spcBef>
              <a:defRPr/>
            </a:pPr>
            <a:endParaRPr lang="en-US" altLang="en-US" dirty="0" smtClean="0">
              <a:solidFill>
                <a:srgbClr val="080808"/>
              </a:solidFill>
              <a:ea typeface="ＭＳ Ｐゴシック" pitchFamily="34" charset="-128"/>
            </a:endParaRPr>
          </a:p>
        </p:txBody>
      </p:sp>
      <p:cxnSp>
        <p:nvCxnSpPr>
          <p:cNvPr id="5" name="Straight Connector 4"/>
          <p:cNvCxnSpPr/>
          <p:nvPr/>
        </p:nvCxnSpPr>
        <p:spPr>
          <a:xfrm>
            <a:off x="4572000" y="914400"/>
            <a:ext cx="4572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verThriveIllinois-logo-321.jpg"/>
          <p:cNvPicPr>
            <a:picLocks noChangeAspect="1"/>
          </p:cNvPicPr>
          <p:nvPr/>
        </p:nvPicPr>
        <p:blipFill>
          <a:blip r:embed="rId3" cstate="print"/>
          <a:stretch>
            <a:fillRect/>
          </a:stretch>
        </p:blipFill>
        <p:spPr>
          <a:xfrm>
            <a:off x="6934200" y="6172200"/>
            <a:ext cx="1746800" cy="685800"/>
          </a:xfrm>
          <a:prstGeom prst="rect">
            <a:avLst/>
          </a:prstGeom>
        </p:spPr>
      </p:pic>
      <p:sp>
        <p:nvSpPr>
          <p:cNvPr id="12" name="Rectangle 11"/>
          <p:cNvSpPr/>
          <p:nvPr/>
        </p:nvSpPr>
        <p:spPr>
          <a:xfrm>
            <a:off x="0" y="0"/>
            <a:ext cx="9144000" cy="861774"/>
          </a:xfrm>
          <a:prstGeom prst="rect">
            <a:avLst/>
          </a:prstGeom>
        </p:spPr>
        <p:txBody>
          <a:bodyPr wrap="square">
            <a:spAutoFit/>
          </a:bodyPr>
          <a:lstStyle/>
          <a:p>
            <a:r>
              <a:rPr lang="en-US" sz="3200" u="sng" dirty="0" smtClean="0">
                <a:solidFill>
                  <a:schemeClr val="accent2"/>
                </a:solidFill>
              </a:rPr>
              <a:t>Expand and Strengthen Health Insurance Coverage</a:t>
            </a:r>
            <a:r>
              <a:rPr lang="en-US" sz="2800" u="sng" dirty="0" smtClean="0"/>
              <a:t/>
            </a:r>
            <a:br>
              <a:rPr lang="en-US" sz="2800" u="sng" dirty="0" smtClean="0"/>
            </a:br>
            <a:endParaRPr lang="en-US" dirty="0"/>
          </a:p>
        </p:txBody>
      </p:sp>
      <p:pic>
        <p:nvPicPr>
          <p:cNvPr id="13" name="Picture 12" descr="Screen Shot 2014-08-15 at 5.17.22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2362200"/>
            <a:ext cx="4876800" cy="4038600"/>
          </a:xfrm>
          <a:prstGeom prst="rect">
            <a:avLst/>
          </a:prstGeom>
          <a:ln>
            <a:solidFill>
              <a:schemeClr val="tx1"/>
            </a:solidFill>
          </a:ln>
        </p:spPr>
      </p:pic>
      <p:pic>
        <p:nvPicPr>
          <p:cNvPr id="9" name="Picture 1"/>
          <p:cNvPicPr>
            <a:picLocks noChangeAspect="1" noChangeArrowheads="1"/>
          </p:cNvPicPr>
          <p:nvPr/>
        </p:nvPicPr>
        <p:blipFill>
          <a:blip r:embed="rId5" cstate="print"/>
          <a:srcRect/>
          <a:stretch>
            <a:fillRect/>
          </a:stretch>
        </p:blipFill>
        <p:spPr bwMode="auto">
          <a:xfrm>
            <a:off x="3581400" y="1447800"/>
            <a:ext cx="2667000" cy="887260"/>
          </a:xfrm>
          <a:prstGeom prst="rect">
            <a:avLst/>
          </a:prstGeom>
          <a:noFill/>
          <a:ln w="9525">
            <a:solidFill>
              <a:schemeClr val="accent1"/>
            </a:solidFill>
            <a:miter lim="800000"/>
            <a:headEnd/>
            <a:tailEnd/>
          </a:ln>
          <a:effectLst/>
        </p:spPr>
      </p:pic>
      <p:pic>
        <p:nvPicPr>
          <p:cNvPr id="10" name="Picture 4"/>
          <p:cNvPicPr>
            <a:picLocks noChangeAspect="1" noChangeArrowheads="1"/>
          </p:cNvPicPr>
          <p:nvPr/>
        </p:nvPicPr>
        <p:blipFill>
          <a:blip r:embed="rId6" cstate="print"/>
          <a:srcRect/>
          <a:stretch>
            <a:fillRect/>
          </a:stretch>
        </p:blipFill>
        <p:spPr bwMode="auto">
          <a:xfrm>
            <a:off x="6448425" y="1447800"/>
            <a:ext cx="2695575" cy="904009"/>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val="3493549067"/>
      </p:ext>
    </p:extLst>
  </p:cSld>
  <p:clrMapOvr>
    <a:masterClrMapping/>
  </p:clrMapOvr>
  <mc:AlternateContent xmlns:mc="http://schemas.openxmlformats.org/markup-compatibility/2006" xmlns:p14="http://schemas.microsoft.com/office/powerpoint/2010/main">
    <mc:Choice Requires="p14">
      <p:transition spd="slow" p14:dur="2000" advTm="54649"/>
    </mc:Choice>
    <mc:Fallback xmlns="">
      <p:transition spd="slow" advTm="54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4">
      <a:dk1>
        <a:sysClr val="windowText" lastClr="000000"/>
      </a:dk1>
      <a:lt1>
        <a:sysClr val="window" lastClr="FFFFFF"/>
      </a:lt1>
      <a:dk2>
        <a:srgbClr val="4E5B6F"/>
      </a:dk2>
      <a:lt2>
        <a:srgbClr val="D6ECFF"/>
      </a:lt2>
      <a:accent1>
        <a:srgbClr val="59B3B3"/>
      </a:accent1>
      <a:accent2>
        <a:srgbClr val="7030A0"/>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2001</TotalTime>
  <Words>1940</Words>
  <Application>Microsoft Office PowerPoint</Application>
  <PresentationFormat>On-screen Show (4:3)</PresentationFormat>
  <Paragraphs>336</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Median</vt:lpstr>
      <vt:lpstr> Affordable Care Act in Illinois: Past, Present, and Future  </vt:lpstr>
      <vt:lpstr>PowerPoint Presentation</vt:lpstr>
      <vt:lpstr>Objectives</vt:lpstr>
      <vt:lpstr>PowerPoint Presentation</vt:lpstr>
      <vt:lpstr>PowerPoint Presentation</vt:lpstr>
      <vt:lpstr>     ACA at a Glance</vt:lpstr>
      <vt:lpstr>Expand and Strengthen Health Insurance Coverage </vt:lpstr>
      <vt:lpstr>Essential Health Benefits</vt:lpstr>
      <vt:lpstr>Health Insurance Marketplace</vt:lpstr>
      <vt:lpstr>Medicaid Expansion</vt:lpstr>
      <vt:lpstr>Shared Responsibility Provision</vt:lpstr>
      <vt:lpstr>     ACA at a Glance</vt:lpstr>
      <vt:lpstr>   </vt:lpstr>
      <vt:lpstr>   </vt:lpstr>
      <vt:lpstr>   </vt:lpstr>
      <vt:lpstr>    Electronic Health Records (EHR)     </vt:lpstr>
      <vt:lpstr> </vt:lpstr>
      <vt:lpstr>     ACA at a Glance</vt:lpstr>
      <vt:lpstr> </vt:lpstr>
      <vt:lpstr>PowerPoint Presentation</vt:lpstr>
      <vt:lpstr>PowerPoint Presentation</vt:lpstr>
      <vt:lpstr>Enrollment numbers</vt:lpstr>
      <vt:lpstr>PowerPoint Presentation</vt:lpstr>
      <vt:lpstr> </vt:lpstr>
      <vt:lpstr> </vt:lpstr>
      <vt:lpstr>PowerPoint Presentation</vt:lpstr>
      <vt:lpstr>Undocumented Not Covered</vt:lpstr>
      <vt:lpstr>Continued Health System Transformation</vt:lpstr>
      <vt:lpstr>Health Literacy and Patient awareness</vt:lpstr>
      <vt:lpstr>PowerPoint Presentation</vt:lpstr>
      <vt:lpstr>Additional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Reform in Illinois: Past, Present, and Future</dc:title>
  <dc:creator>asiani</dc:creator>
  <cp:lastModifiedBy>Staff</cp:lastModifiedBy>
  <cp:revision>100</cp:revision>
  <dcterms:created xsi:type="dcterms:W3CDTF">2015-04-24T20:23:01Z</dcterms:created>
  <dcterms:modified xsi:type="dcterms:W3CDTF">2015-10-30T13:46:48Z</dcterms:modified>
</cp:coreProperties>
</file>