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Percentage of Qualified</a:t>
            </a:r>
            <a:r>
              <a:rPr lang="en-US" sz="16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Applications that were Rejected by Program Type, </a:t>
            </a:r>
            <a:r>
              <a:rPr lang="en-US" sz="1600" baseline="0" dirty="0">
                <a:latin typeface="Arial" pitchFamily="34" charset="0"/>
                <a:cs typeface="Arial" pitchFamily="34" charset="0"/>
              </a:rPr>
              <a:t>2014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2138724940686016"/>
          <c:y val="1.318470733327008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8876792186691"/>
          <c:y val="0.16125335626150181"/>
          <c:w val="0.76971728980306031"/>
          <c:h val="0.581505415271366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9329605668931205E-2"/>
                  <c:y val="-0.2152186699554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666822897137859E-2"/>
                  <c:y val="-0.27868287787555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200809720213546E-2"/>
                  <c:y val="-0.124016502247563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967303194243576E-2"/>
                  <c:y val="-0.25221905451473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598849250986482E-2"/>
                  <c:y val="-6.4247744893957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598849250986482E-2"/>
                  <c:y val="-0.1924502971611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2598849250986482E-2"/>
                  <c:y val="-0.14974571560907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Sheet1!$D$21:$D$27</c:f>
              <c:strCache>
                <c:ptCount val="7"/>
                <c:pt idx="0">
                  <c:v>PN/VN </c:v>
                </c:pt>
                <c:pt idx="1">
                  <c:v>ADN </c:v>
                </c:pt>
                <c:pt idx="2">
                  <c:v>Diploma </c:v>
                </c:pt>
                <c:pt idx="3">
                  <c:v>BSN </c:v>
                </c:pt>
                <c:pt idx="4">
                  <c:v>BSRN </c:v>
                </c:pt>
                <c:pt idx="5">
                  <c:v>MSN </c:v>
                </c:pt>
                <c:pt idx="6">
                  <c:v> Doctorate </c:v>
                </c:pt>
              </c:strCache>
            </c:strRef>
          </c:cat>
          <c:val>
            <c:numRef>
              <c:f>Sheet1!$E$21:$E$27</c:f>
              <c:numCache>
                <c:formatCode>0%</c:formatCode>
                <c:ptCount val="7"/>
                <c:pt idx="0">
                  <c:v>0.2688467430926092</c:v>
                </c:pt>
                <c:pt idx="1">
                  <c:v>0.36691890397705679</c:v>
                </c:pt>
                <c:pt idx="2">
                  <c:v>0.13490909090909092</c:v>
                </c:pt>
                <c:pt idx="3">
                  <c:v>0.30888625743280235</c:v>
                </c:pt>
                <c:pt idx="4">
                  <c:v>3.1155741236862319E-2</c:v>
                </c:pt>
                <c:pt idx="5">
                  <c:v>0.22307667762213218</c:v>
                </c:pt>
                <c:pt idx="6">
                  <c:v>0.16422000391466041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1296384"/>
        <c:axId val="102265216"/>
        <c:axId val="0"/>
      </c:bar3DChart>
      <c:catAx>
        <c:axId val="10129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265216"/>
        <c:crosses val="autoZero"/>
        <c:auto val="1"/>
        <c:lblAlgn val="ctr"/>
        <c:lblOffset val="100"/>
        <c:noMultiLvlLbl val="0"/>
      </c:catAx>
      <c:valAx>
        <c:axId val="1022652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1296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0.03061</cdr:x>
      <cdr:y>0.93103</cdr:y>
    </cdr:from>
    <cdr:to>
      <cdr:x>0.85544</cdr:x>
      <cdr:y>0.9738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74300" y="6030281"/>
          <a:ext cx="7391400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Arial" pitchFamily="34" charset="0"/>
              <a:cs typeface="Arial" pitchFamily="34" charset="0"/>
            </a:rPr>
            <a:t>                                                        NLN </a:t>
          </a:r>
          <a:r>
            <a:rPr lang="en-US" sz="1200" b="1" dirty="0">
              <a:latin typeface="Arial" pitchFamily="34" charset="0"/>
              <a:cs typeface="Arial" pitchFamily="34" charset="0"/>
            </a:rPr>
            <a:t>Biennial Survey of Schools of Nursing,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2014 </a:t>
          </a:r>
          <a:endParaRPr lang="en-US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0.86124</cdr:x>
      <cdr:y>0.90588</cdr:y>
    </cdr:from>
    <cdr:to>
      <cdr:x>0.97326</cdr:x>
      <cdr:y>0.98316</cdr:y>
    </cdr:to>
    <cdr:pic>
      <cdr:nvPicPr>
        <cdr:cNvPr id="3" name="Picture 2" descr="R:\Annual Survey\2011\DataView content\NLN logos\color-logo-124-(coated)_correct.jpg"/>
        <cdr:cNvPicPr/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717715" y="5867400"/>
          <a:ext cx="1003825" cy="5005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9E1-FDB5-4513-95A1-59CA7D846DC4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A5285-F0C7-4388-8E20-E60F5309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3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39E1-FDB5-4513-95A1-59CA7D846DC4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5285-F0C7-4388-8E20-E60F5309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2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210432"/>
              </p:ext>
            </p:extLst>
          </p:nvPr>
        </p:nvGraphicFramePr>
        <p:xfrm>
          <a:off x="228600" y="152400"/>
          <a:ext cx="873252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37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NLN Biennial Survey Slides Power point 10_30_2015</dc:title>
  <dc:creator>Gideon Mazinga</dc:creator>
  <dc:description/>
  <cp:lastModifiedBy>Gideon Mazinga</cp:lastModifiedBy>
  <cp:revision>40</cp:revision>
  <dcterms:created xsi:type="dcterms:W3CDTF">2015-10-29T15:08:11Z</dcterms:created>
  <dcterms:modified xsi:type="dcterms:W3CDTF">2016-01-29T20:17:01Z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2014 NLN Biennial Survey Slides Power point 10_30_2015</vt:lpwstr>
  </property>
  <property fmtid="{D5CDD505-2E9C-101B-9397-08002B2CF9AE}" pid="3" name="SlideDescription">
    <vt:lpwstr/>
  </property>
</Properties>
</file>