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53" autoAdjust="0"/>
    <p:restoredTop sz="79342" autoAdjust="0"/>
  </p:normalViewPr>
  <p:slideViewPr>
    <p:cSldViewPr snapToGrid="0">
      <p:cViewPr>
        <p:scale>
          <a:sx n="100" d="100"/>
          <a:sy n="100" d="100"/>
        </p:scale>
        <p:origin x="72" y="-1842"/>
      </p:cViewPr>
      <p:guideLst/>
    </p:cSldViewPr>
  </p:slideViewPr>
  <p:notesTextViewPr>
    <p:cViewPr>
      <p:scale>
        <a:sx n="1" d="1"/>
        <a:sy n="1" d="1"/>
      </p:scale>
      <p:origin x="0" y="-24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C589AD-A6B5-4974-8EF8-46E6F2E6401E}" type="doc">
      <dgm:prSet loTypeId="urn:microsoft.com/office/officeart/2005/8/layout/radial5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E0D9EE-7C7D-480B-ABC6-C440F66D93D2}">
      <dgm:prSet phldrT="[Text]"/>
      <dgm:spPr/>
      <dgm:t>
        <a:bodyPr/>
        <a:lstStyle/>
        <a:p>
          <a:r>
            <a:rPr lang="en-US" dirty="0"/>
            <a:t>Millennial Caregiver</a:t>
          </a:r>
        </a:p>
      </dgm:t>
    </dgm:pt>
    <dgm:pt modelId="{07C7624B-3502-484E-9BCE-71442143E3DC}" type="parTrans" cxnId="{F21FFE7F-1844-409A-89A4-790F4377DB8F}">
      <dgm:prSet/>
      <dgm:spPr/>
      <dgm:t>
        <a:bodyPr/>
        <a:lstStyle/>
        <a:p>
          <a:endParaRPr lang="en-US"/>
        </a:p>
      </dgm:t>
    </dgm:pt>
    <dgm:pt modelId="{8B3017E6-D888-49AD-94BE-84186A274B79}" type="sibTrans" cxnId="{F21FFE7F-1844-409A-89A4-790F4377DB8F}">
      <dgm:prSet/>
      <dgm:spPr/>
      <dgm:t>
        <a:bodyPr/>
        <a:lstStyle/>
        <a:p>
          <a:endParaRPr lang="en-US"/>
        </a:p>
      </dgm:t>
    </dgm:pt>
    <dgm:pt modelId="{57206933-8591-4C22-B39D-3723AA6C32A9}">
      <dgm:prSet phldrT="[Text]"/>
      <dgm:spPr/>
      <dgm:t>
        <a:bodyPr/>
        <a:lstStyle/>
        <a:p>
          <a:r>
            <a:rPr lang="en-US" b="1" dirty="0"/>
            <a:t>More diverse* </a:t>
          </a:r>
        </a:p>
        <a:p>
          <a:r>
            <a:rPr lang="en-US" dirty="0"/>
            <a:t>38% Hispanic</a:t>
          </a:r>
        </a:p>
        <a:p>
          <a:r>
            <a:rPr lang="en-US" dirty="0"/>
            <a:t>34% African American</a:t>
          </a:r>
        </a:p>
        <a:p>
          <a:r>
            <a:rPr lang="en-US" dirty="0"/>
            <a:t>30% </a:t>
          </a:r>
          <a:r>
            <a:rPr lang="en-US" dirty="0" err="1"/>
            <a:t>AAPI</a:t>
          </a:r>
          <a:endParaRPr lang="en-US" dirty="0"/>
        </a:p>
        <a:p>
          <a:r>
            <a:rPr lang="en-US" dirty="0"/>
            <a:t>17% White** </a:t>
          </a:r>
        </a:p>
      </dgm:t>
    </dgm:pt>
    <dgm:pt modelId="{07156099-E715-423F-A7B1-E82E6B462122}" type="parTrans" cxnId="{2406187E-985B-4230-A729-E80CC58CB816}">
      <dgm:prSet/>
      <dgm:spPr/>
      <dgm:t>
        <a:bodyPr/>
        <a:lstStyle/>
        <a:p>
          <a:endParaRPr lang="en-US"/>
        </a:p>
      </dgm:t>
    </dgm:pt>
    <dgm:pt modelId="{735C1DC6-32E1-446E-8B51-370ED9742532}" type="sibTrans" cxnId="{2406187E-985B-4230-A729-E80CC58CB816}">
      <dgm:prSet/>
      <dgm:spPr/>
      <dgm:t>
        <a:bodyPr/>
        <a:lstStyle/>
        <a:p>
          <a:endParaRPr lang="en-US"/>
        </a:p>
      </dgm:t>
    </dgm:pt>
    <dgm:pt modelId="{7E7786AA-0A62-4A24-99B4-762A300EF77B}">
      <dgm:prSet phldrT="[Text]"/>
      <dgm:spPr/>
      <dgm:t>
        <a:bodyPr/>
        <a:lstStyle/>
        <a:p>
          <a:r>
            <a:rPr lang="en-US" b="1" dirty="0"/>
            <a:t>More likely* to (33%) care for recipient with mental/emotional health problem</a:t>
          </a:r>
        </a:p>
      </dgm:t>
    </dgm:pt>
    <dgm:pt modelId="{4391C7BD-B47B-4DF5-8B7E-93897DC4BAEF}" type="parTrans" cxnId="{AED79742-E005-4F64-BF92-AC3D1E325313}">
      <dgm:prSet/>
      <dgm:spPr/>
      <dgm:t>
        <a:bodyPr/>
        <a:lstStyle/>
        <a:p>
          <a:endParaRPr lang="en-US"/>
        </a:p>
      </dgm:t>
    </dgm:pt>
    <dgm:pt modelId="{FDAE8AAD-D788-4430-9BC7-113D0B1669F4}" type="sibTrans" cxnId="{AED79742-E005-4F64-BF92-AC3D1E325313}">
      <dgm:prSet/>
      <dgm:spPr/>
      <dgm:t>
        <a:bodyPr/>
        <a:lstStyle/>
        <a:p>
          <a:endParaRPr lang="en-US"/>
        </a:p>
      </dgm:t>
    </dgm:pt>
    <dgm:pt modelId="{5D16D24B-C494-4AE5-9D72-FC92B9AB9938}">
      <dgm:prSet phldrT="[Text]"/>
      <dgm:spPr/>
      <dgm:t>
        <a:bodyPr/>
        <a:lstStyle/>
        <a:p>
          <a:r>
            <a:rPr lang="en-US" b="1" dirty="0"/>
            <a:t>Relationship to care recipient </a:t>
          </a:r>
        </a:p>
        <a:p>
          <a:r>
            <a:rPr lang="en-US" dirty="0"/>
            <a:t>Most care for parent or grandparent</a:t>
          </a:r>
        </a:p>
        <a:p>
          <a:r>
            <a:rPr lang="en-US" dirty="0"/>
            <a:t>51% are sole caregiver</a:t>
          </a:r>
        </a:p>
      </dgm:t>
    </dgm:pt>
    <dgm:pt modelId="{31A396B3-F746-438B-A2EC-84D31CE64C54}" type="parTrans" cxnId="{41A1BF87-48BE-4B0C-A058-BEFFA8D921C9}">
      <dgm:prSet/>
      <dgm:spPr/>
      <dgm:t>
        <a:bodyPr/>
        <a:lstStyle/>
        <a:p>
          <a:endParaRPr lang="en-US"/>
        </a:p>
      </dgm:t>
    </dgm:pt>
    <dgm:pt modelId="{0E0E13EB-F029-4FFE-9B67-AC9D4F2B2090}" type="sibTrans" cxnId="{41A1BF87-48BE-4B0C-A058-BEFFA8D921C9}">
      <dgm:prSet/>
      <dgm:spPr/>
      <dgm:t>
        <a:bodyPr/>
        <a:lstStyle/>
        <a:p>
          <a:endParaRPr lang="en-US"/>
        </a:p>
      </dgm:t>
    </dgm:pt>
    <dgm:pt modelId="{6598B838-5D95-4B5C-8541-F4545ACA636C}">
      <dgm:prSet phldrT="[Text]"/>
      <dgm:spPr/>
      <dgm:t>
        <a:bodyPr/>
        <a:lstStyle/>
        <a:p>
          <a:r>
            <a:rPr lang="en-US" b="1" dirty="0"/>
            <a:t>Gender</a:t>
          </a:r>
        </a:p>
        <a:p>
          <a:r>
            <a:rPr lang="en-US" dirty="0"/>
            <a:t>47% are male </a:t>
          </a:r>
        </a:p>
        <a:p>
          <a:r>
            <a:rPr lang="en-US" b="1" dirty="0"/>
            <a:t>Sexual identity</a:t>
          </a:r>
        </a:p>
        <a:p>
          <a:r>
            <a:rPr lang="en-US" dirty="0"/>
            <a:t>More likely* to identify as LGBT</a:t>
          </a:r>
        </a:p>
      </dgm:t>
    </dgm:pt>
    <dgm:pt modelId="{1753B1AC-02B9-414A-874D-CED8963C45C8}" type="parTrans" cxnId="{732903AE-D937-4504-A340-6DC93CC5E8E1}">
      <dgm:prSet/>
      <dgm:spPr/>
      <dgm:t>
        <a:bodyPr/>
        <a:lstStyle/>
        <a:p>
          <a:endParaRPr lang="en-US"/>
        </a:p>
      </dgm:t>
    </dgm:pt>
    <dgm:pt modelId="{BDCB03DB-A318-46A9-8299-F60FFC0911EB}" type="sibTrans" cxnId="{732903AE-D937-4504-A340-6DC93CC5E8E1}">
      <dgm:prSet/>
      <dgm:spPr/>
      <dgm:t>
        <a:bodyPr/>
        <a:lstStyle/>
        <a:p>
          <a:endParaRPr lang="en-US"/>
        </a:p>
      </dgm:t>
    </dgm:pt>
    <dgm:pt modelId="{6CB6EC1E-DBD3-43AB-92D8-A13029EA1EF9}">
      <dgm:prSet phldrT="[Text]"/>
      <dgm:spPr/>
      <dgm:t>
        <a:bodyPr/>
        <a:lstStyle/>
        <a:p>
          <a:r>
            <a:rPr lang="en-US" b="1" dirty="0"/>
            <a:t>Receives healthcare information at higher rate* </a:t>
          </a:r>
        </a:p>
        <a:p>
          <a:r>
            <a:rPr lang="en-US" dirty="0"/>
            <a:t>More online</a:t>
          </a:r>
        </a:p>
        <a:p>
          <a:r>
            <a:rPr lang="en-US" dirty="0"/>
            <a:t>Less from HC Provider</a:t>
          </a:r>
          <a:endParaRPr lang="en-US" b="0" dirty="0"/>
        </a:p>
      </dgm:t>
    </dgm:pt>
    <dgm:pt modelId="{F0ACA3B7-7E95-4094-B3F2-60B9C3B75781}" type="parTrans" cxnId="{6666C84E-9FEF-497F-83D7-18EDE2DBF35A}">
      <dgm:prSet/>
      <dgm:spPr/>
      <dgm:t>
        <a:bodyPr/>
        <a:lstStyle/>
        <a:p>
          <a:endParaRPr lang="en-US" dirty="0"/>
        </a:p>
      </dgm:t>
    </dgm:pt>
    <dgm:pt modelId="{9677DFCB-3198-4831-892B-C73602D3B273}" type="sibTrans" cxnId="{6666C84E-9FEF-497F-83D7-18EDE2DBF35A}">
      <dgm:prSet/>
      <dgm:spPr/>
      <dgm:t>
        <a:bodyPr/>
        <a:lstStyle/>
        <a:p>
          <a:endParaRPr lang="en-US"/>
        </a:p>
      </dgm:t>
    </dgm:pt>
    <dgm:pt modelId="{E37F18EC-0C37-4C3B-B325-70E1115B56B5}">
      <dgm:prSet phldrT="[Text]"/>
      <dgm:spPr/>
      <dgm:t>
        <a:bodyPr/>
        <a:lstStyle/>
        <a:p>
          <a:r>
            <a:rPr lang="en-US" b="1" dirty="0"/>
            <a:t>Hours of care</a:t>
          </a:r>
        </a:p>
        <a:p>
          <a:r>
            <a:rPr lang="en-US" b="0" dirty="0"/>
            <a:t>26% provide           &gt;20 hours of care per week</a:t>
          </a:r>
        </a:p>
      </dgm:t>
    </dgm:pt>
    <dgm:pt modelId="{C85CA034-8BD1-4780-A580-8868C4AFB6D8}" type="parTrans" cxnId="{A9B71801-6D23-4636-9767-D0C037DEF54E}">
      <dgm:prSet/>
      <dgm:spPr/>
      <dgm:t>
        <a:bodyPr/>
        <a:lstStyle/>
        <a:p>
          <a:endParaRPr lang="en-US"/>
        </a:p>
      </dgm:t>
    </dgm:pt>
    <dgm:pt modelId="{E1EB6049-C588-455F-95A5-CF9726FEA386}" type="sibTrans" cxnId="{A9B71801-6D23-4636-9767-D0C037DEF54E}">
      <dgm:prSet/>
      <dgm:spPr/>
      <dgm:t>
        <a:bodyPr/>
        <a:lstStyle/>
        <a:p>
          <a:endParaRPr lang="en-US"/>
        </a:p>
      </dgm:t>
    </dgm:pt>
    <dgm:pt modelId="{C2D5A425-76E8-4A98-8D92-3988DF703BA7}">
      <dgm:prSet phldrT="[Text]"/>
      <dgm:spPr/>
      <dgm:t>
        <a:bodyPr/>
        <a:lstStyle/>
        <a:p>
          <a:r>
            <a:rPr lang="en-US" b="1" dirty="0"/>
            <a:t>Social support network</a:t>
          </a:r>
        </a:p>
        <a:p>
          <a:r>
            <a:rPr lang="en-US" b="0" dirty="0"/>
            <a:t>More likely* to be disconnected from friends</a:t>
          </a:r>
          <a:endParaRPr lang="en-US" dirty="0"/>
        </a:p>
      </dgm:t>
    </dgm:pt>
    <dgm:pt modelId="{EDD6DD58-ED90-4DF9-BB8D-84A3768D76F6}" type="parTrans" cxnId="{A4CD767B-6070-4E57-87F4-C9956F621095}">
      <dgm:prSet/>
      <dgm:spPr/>
      <dgm:t>
        <a:bodyPr/>
        <a:lstStyle/>
        <a:p>
          <a:endParaRPr lang="en-US"/>
        </a:p>
      </dgm:t>
    </dgm:pt>
    <dgm:pt modelId="{CD948D44-FBC3-4B7B-8B30-71E711D18082}" type="sibTrans" cxnId="{A4CD767B-6070-4E57-87F4-C9956F621095}">
      <dgm:prSet/>
      <dgm:spPr/>
      <dgm:t>
        <a:bodyPr/>
        <a:lstStyle/>
        <a:p>
          <a:endParaRPr lang="en-US"/>
        </a:p>
      </dgm:t>
    </dgm:pt>
    <dgm:pt modelId="{8661B4EF-CAD0-4F83-B7CA-1724CCBD3BCD}">
      <dgm:prSet phldrT="[Text]"/>
      <dgm:spPr/>
      <dgm:t>
        <a:bodyPr/>
        <a:lstStyle/>
        <a:p>
          <a:endParaRPr lang="en-US"/>
        </a:p>
      </dgm:t>
    </dgm:pt>
    <dgm:pt modelId="{3C733E17-0EB4-40C5-9C85-11A328046B3E}" type="parTrans" cxnId="{EAF45B6B-3C5B-4015-BC80-9599FEE61125}">
      <dgm:prSet/>
      <dgm:spPr/>
      <dgm:t>
        <a:bodyPr/>
        <a:lstStyle/>
        <a:p>
          <a:endParaRPr lang="en-US"/>
        </a:p>
      </dgm:t>
    </dgm:pt>
    <dgm:pt modelId="{DFA1983A-1717-4508-B9B3-390C02B62667}" type="sibTrans" cxnId="{EAF45B6B-3C5B-4015-BC80-9599FEE61125}">
      <dgm:prSet/>
      <dgm:spPr/>
      <dgm:t>
        <a:bodyPr/>
        <a:lstStyle/>
        <a:p>
          <a:endParaRPr lang="en-US"/>
        </a:p>
      </dgm:t>
    </dgm:pt>
    <dgm:pt modelId="{5F75C77E-03FE-475B-9E18-DF85367CCBC7}">
      <dgm:prSet phldrT="[Text]"/>
      <dgm:spPr/>
      <dgm:t>
        <a:bodyPr/>
        <a:lstStyle/>
        <a:p>
          <a:endParaRPr lang="en-US"/>
        </a:p>
      </dgm:t>
    </dgm:pt>
    <dgm:pt modelId="{12DDDF53-B1D2-4213-812D-253ECA679DEF}" type="parTrans" cxnId="{3BB92DE7-CEC7-4C16-B80E-DF2F7FA956E2}">
      <dgm:prSet/>
      <dgm:spPr/>
      <dgm:t>
        <a:bodyPr/>
        <a:lstStyle/>
        <a:p>
          <a:endParaRPr lang="en-US"/>
        </a:p>
      </dgm:t>
    </dgm:pt>
    <dgm:pt modelId="{3A90B2C3-2CC1-49B2-B74E-AD690CF19CAB}" type="sibTrans" cxnId="{3BB92DE7-CEC7-4C16-B80E-DF2F7FA956E2}">
      <dgm:prSet/>
      <dgm:spPr/>
      <dgm:t>
        <a:bodyPr/>
        <a:lstStyle/>
        <a:p>
          <a:endParaRPr lang="en-US"/>
        </a:p>
      </dgm:t>
    </dgm:pt>
    <dgm:pt modelId="{9BD60062-E70D-4B24-BE92-87DB506AC929}">
      <dgm:prSet phldrT="[Text]"/>
      <dgm:spPr/>
      <dgm:t>
        <a:bodyPr/>
        <a:lstStyle/>
        <a:p>
          <a:r>
            <a:rPr lang="en-US" b="1" dirty="0"/>
            <a:t>Employment</a:t>
          </a:r>
        </a:p>
        <a:p>
          <a:r>
            <a:rPr lang="en-US" dirty="0"/>
            <a:t>More likely* to be employed 73%</a:t>
          </a:r>
        </a:p>
        <a:p>
          <a:r>
            <a:rPr lang="en-US" dirty="0"/>
            <a:t>Of those working 40 </a:t>
          </a:r>
          <a:r>
            <a:rPr lang="en-US" dirty="0" err="1"/>
            <a:t>hr</a:t>
          </a:r>
          <a:r>
            <a:rPr lang="en-US" dirty="0"/>
            <a:t>/</a:t>
          </a:r>
          <a:r>
            <a:rPr lang="en-US" dirty="0" err="1"/>
            <a:t>wk</a:t>
          </a:r>
          <a:r>
            <a:rPr lang="en-US" dirty="0"/>
            <a:t> -  22% provide    &gt; 20hr of care/</a:t>
          </a:r>
          <a:r>
            <a:rPr lang="en-US" dirty="0" err="1"/>
            <a:t>wk</a:t>
          </a:r>
          <a:endParaRPr lang="en-US" dirty="0"/>
        </a:p>
      </dgm:t>
    </dgm:pt>
    <dgm:pt modelId="{814EA459-2123-47AB-B2E4-842A209CE652}" type="parTrans" cxnId="{A95F5E6D-492E-4DD2-9414-5960C022AE31}">
      <dgm:prSet/>
      <dgm:spPr/>
      <dgm:t>
        <a:bodyPr/>
        <a:lstStyle/>
        <a:p>
          <a:endParaRPr lang="en-US"/>
        </a:p>
      </dgm:t>
    </dgm:pt>
    <dgm:pt modelId="{56B1C745-DF4D-41B5-94E1-E8779A466857}" type="sibTrans" cxnId="{A95F5E6D-492E-4DD2-9414-5960C022AE31}">
      <dgm:prSet/>
      <dgm:spPr/>
      <dgm:t>
        <a:bodyPr/>
        <a:lstStyle/>
        <a:p>
          <a:endParaRPr lang="en-US"/>
        </a:p>
      </dgm:t>
    </dgm:pt>
    <dgm:pt modelId="{4D827C15-131D-4D8D-B531-0792782FC81B}" type="pres">
      <dgm:prSet presAssocID="{91C589AD-A6B5-4974-8EF8-46E6F2E6401E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1AA996F-0C43-444C-97AE-2F1B2ACD76A1}" type="pres">
      <dgm:prSet presAssocID="{ABE0D9EE-7C7D-480B-ABC6-C440F66D93D2}" presName="centerShape" presStyleLbl="node0" presStyleIdx="0" presStyleCnt="1"/>
      <dgm:spPr/>
    </dgm:pt>
    <dgm:pt modelId="{1200F7CA-3157-4067-84B8-F11DCD5CE282}" type="pres">
      <dgm:prSet presAssocID="{07156099-E715-423F-A7B1-E82E6B462122}" presName="parTrans" presStyleLbl="sibTrans2D1" presStyleIdx="0" presStyleCnt="8"/>
      <dgm:spPr/>
    </dgm:pt>
    <dgm:pt modelId="{2EB6F779-3383-4FA7-AA50-C4A184DCBDAD}" type="pres">
      <dgm:prSet presAssocID="{07156099-E715-423F-A7B1-E82E6B462122}" presName="connectorText" presStyleLbl="sibTrans2D1" presStyleIdx="0" presStyleCnt="8"/>
      <dgm:spPr/>
    </dgm:pt>
    <dgm:pt modelId="{0CC8B71F-DE86-4341-A8C5-326C1B6524E0}" type="pres">
      <dgm:prSet presAssocID="{57206933-8591-4C22-B39D-3723AA6C32A9}" presName="node" presStyleLbl="node1" presStyleIdx="0" presStyleCnt="8">
        <dgm:presLayoutVars>
          <dgm:bulletEnabled val="1"/>
        </dgm:presLayoutVars>
      </dgm:prSet>
      <dgm:spPr/>
    </dgm:pt>
    <dgm:pt modelId="{F419A747-F807-4DF4-B010-D03D3FC7DDFB}" type="pres">
      <dgm:prSet presAssocID="{4391C7BD-B47B-4DF5-8B7E-93897DC4BAEF}" presName="parTrans" presStyleLbl="sibTrans2D1" presStyleIdx="1" presStyleCnt="8"/>
      <dgm:spPr/>
    </dgm:pt>
    <dgm:pt modelId="{E9DCF475-CAE9-4CB9-9927-0494A5FE0589}" type="pres">
      <dgm:prSet presAssocID="{4391C7BD-B47B-4DF5-8B7E-93897DC4BAEF}" presName="connectorText" presStyleLbl="sibTrans2D1" presStyleIdx="1" presStyleCnt="8"/>
      <dgm:spPr/>
    </dgm:pt>
    <dgm:pt modelId="{D71B203B-D345-4D3E-94F3-C4BE3053B4F5}" type="pres">
      <dgm:prSet presAssocID="{7E7786AA-0A62-4A24-99B4-762A300EF77B}" presName="node" presStyleLbl="node1" presStyleIdx="1" presStyleCnt="8">
        <dgm:presLayoutVars>
          <dgm:bulletEnabled val="1"/>
        </dgm:presLayoutVars>
      </dgm:prSet>
      <dgm:spPr/>
    </dgm:pt>
    <dgm:pt modelId="{B2C080CD-6746-4F93-9D28-F4E94FB0C1E6}" type="pres">
      <dgm:prSet presAssocID="{EDD6DD58-ED90-4DF9-BB8D-84A3768D76F6}" presName="parTrans" presStyleLbl="sibTrans2D1" presStyleIdx="2" presStyleCnt="8"/>
      <dgm:spPr/>
    </dgm:pt>
    <dgm:pt modelId="{4B582B30-5E5B-4AE3-9138-E8681571D669}" type="pres">
      <dgm:prSet presAssocID="{EDD6DD58-ED90-4DF9-BB8D-84A3768D76F6}" presName="connectorText" presStyleLbl="sibTrans2D1" presStyleIdx="2" presStyleCnt="8"/>
      <dgm:spPr/>
    </dgm:pt>
    <dgm:pt modelId="{957988E7-3C4A-4941-97A4-C9B56BBDDBAD}" type="pres">
      <dgm:prSet presAssocID="{C2D5A425-76E8-4A98-8D92-3988DF703BA7}" presName="node" presStyleLbl="node1" presStyleIdx="2" presStyleCnt="8">
        <dgm:presLayoutVars>
          <dgm:bulletEnabled val="1"/>
        </dgm:presLayoutVars>
      </dgm:prSet>
      <dgm:spPr/>
    </dgm:pt>
    <dgm:pt modelId="{D1AC44BC-2AF0-42D2-B956-F3F89B013475}" type="pres">
      <dgm:prSet presAssocID="{814EA459-2123-47AB-B2E4-842A209CE652}" presName="parTrans" presStyleLbl="sibTrans2D1" presStyleIdx="3" presStyleCnt="8"/>
      <dgm:spPr/>
    </dgm:pt>
    <dgm:pt modelId="{EF219E08-6A89-488D-9F0B-9A9EDC86F563}" type="pres">
      <dgm:prSet presAssocID="{814EA459-2123-47AB-B2E4-842A209CE652}" presName="connectorText" presStyleLbl="sibTrans2D1" presStyleIdx="3" presStyleCnt="8"/>
      <dgm:spPr/>
    </dgm:pt>
    <dgm:pt modelId="{D2C96CE9-C3C7-4BAF-A772-A684BF2BBFCA}" type="pres">
      <dgm:prSet presAssocID="{9BD60062-E70D-4B24-BE92-87DB506AC929}" presName="node" presStyleLbl="node1" presStyleIdx="3" presStyleCnt="8">
        <dgm:presLayoutVars>
          <dgm:bulletEnabled val="1"/>
        </dgm:presLayoutVars>
      </dgm:prSet>
      <dgm:spPr/>
    </dgm:pt>
    <dgm:pt modelId="{43C607ED-4A1E-4785-A546-6A4372E342C9}" type="pres">
      <dgm:prSet presAssocID="{C85CA034-8BD1-4780-A580-8868C4AFB6D8}" presName="parTrans" presStyleLbl="sibTrans2D1" presStyleIdx="4" presStyleCnt="8"/>
      <dgm:spPr/>
    </dgm:pt>
    <dgm:pt modelId="{AADCF422-5C57-42C9-9316-2F2E3390F216}" type="pres">
      <dgm:prSet presAssocID="{C85CA034-8BD1-4780-A580-8868C4AFB6D8}" presName="connectorText" presStyleLbl="sibTrans2D1" presStyleIdx="4" presStyleCnt="8"/>
      <dgm:spPr/>
    </dgm:pt>
    <dgm:pt modelId="{9EF5C2B2-D398-498B-802C-CA71508D4C39}" type="pres">
      <dgm:prSet presAssocID="{E37F18EC-0C37-4C3B-B325-70E1115B56B5}" presName="node" presStyleLbl="node1" presStyleIdx="4" presStyleCnt="8">
        <dgm:presLayoutVars>
          <dgm:bulletEnabled val="1"/>
        </dgm:presLayoutVars>
      </dgm:prSet>
      <dgm:spPr/>
    </dgm:pt>
    <dgm:pt modelId="{62E6D975-6954-4921-B573-4BBDCA345A09}" type="pres">
      <dgm:prSet presAssocID="{F0ACA3B7-7E95-4094-B3F2-60B9C3B75781}" presName="parTrans" presStyleLbl="sibTrans2D1" presStyleIdx="5" presStyleCnt="8"/>
      <dgm:spPr/>
    </dgm:pt>
    <dgm:pt modelId="{2E546939-0B16-4FC5-9B42-7D3C6326FDF9}" type="pres">
      <dgm:prSet presAssocID="{F0ACA3B7-7E95-4094-B3F2-60B9C3B75781}" presName="connectorText" presStyleLbl="sibTrans2D1" presStyleIdx="5" presStyleCnt="8"/>
      <dgm:spPr/>
    </dgm:pt>
    <dgm:pt modelId="{6B0C4E20-F169-478B-BDA9-497EC7E57D1F}" type="pres">
      <dgm:prSet presAssocID="{6CB6EC1E-DBD3-43AB-92D8-A13029EA1EF9}" presName="node" presStyleLbl="node1" presStyleIdx="5" presStyleCnt="8">
        <dgm:presLayoutVars>
          <dgm:bulletEnabled val="1"/>
        </dgm:presLayoutVars>
      </dgm:prSet>
      <dgm:spPr/>
    </dgm:pt>
    <dgm:pt modelId="{C6108D56-16BB-4EA9-8870-BE6D3A314635}" type="pres">
      <dgm:prSet presAssocID="{31A396B3-F746-438B-A2EC-84D31CE64C54}" presName="parTrans" presStyleLbl="sibTrans2D1" presStyleIdx="6" presStyleCnt="8"/>
      <dgm:spPr/>
    </dgm:pt>
    <dgm:pt modelId="{D6A30FAA-9E28-4C46-A418-A601B4FFE212}" type="pres">
      <dgm:prSet presAssocID="{31A396B3-F746-438B-A2EC-84D31CE64C54}" presName="connectorText" presStyleLbl="sibTrans2D1" presStyleIdx="6" presStyleCnt="8"/>
      <dgm:spPr/>
    </dgm:pt>
    <dgm:pt modelId="{AD19362C-4C21-4070-8EAC-0C037454D37D}" type="pres">
      <dgm:prSet presAssocID="{5D16D24B-C494-4AE5-9D72-FC92B9AB9938}" presName="node" presStyleLbl="node1" presStyleIdx="6" presStyleCnt="8">
        <dgm:presLayoutVars>
          <dgm:bulletEnabled val="1"/>
        </dgm:presLayoutVars>
      </dgm:prSet>
      <dgm:spPr/>
    </dgm:pt>
    <dgm:pt modelId="{E5C640D1-F8A9-4A3A-AE02-1406AEAA1A8B}" type="pres">
      <dgm:prSet presAssocID="{1753B1AC-02B9-414A-874D-CED8963C45C8}" presName="parTrans" presStyleLbl="sibTrans2D1" presStyleIdx="7" presStyleCnt="8"/>
      <dgm:spPr/>
    </dgm:pt>
    <dgm:pt modelId="{3F0F29DF-13BD-4BCA-88C1-E1BC8EFFB799}" type="pres">
      <dgm:prSet presAssocID="{1753B1AC-02B9-414A-874D-CED8963C45C8}" presName="connectorText" presStyleLbl="sibTrans2D1" presStyleIdx="7" presStyleCnt="8"/>
      <dgm:spPr/>
    </dgm:pt>
    <dgm:pt modelId="{8B7334E8-A97E-4609-893E-4BE561B59889}" type="pres">
      <dgm:prSet presAssocID="{6598B838-5D95-4B5C-8541-F4545ACA636C}" presName="node" presStyleLbl="node1" presStyleIdx="7" presStyleCnt="8">
        <dgm:presLayoutVars>
          <dgm:bulletEnabled val="1"/>
        </dgm:presLayoutVars>
      </dgm:prSet>
      <dgm:spPr/>
    </dgm:pt>
  </dgm:ptLst>
  <dgm:cxnLst>
    <dgm:cxn modelId="{A9B71801-6D23-4636-9767-D0C037DEF54E}" srcId="{ABE0D9EE-7C7D-480B-ABC6-C440F66D93D2}" destId="{E37F18EC-0C37-4C3B-B325-70E1115B56B5}" srcOrd="4" destOrd="0" parTransId="{C85CA034-8BD1-4780-A580-8868C4AFB6D8}" sibTransId="{E1EB6049-C588-455F-95A5-CF9726FEA386}"/>
    <dgm:cxn modelId="{055A6B01-E557-448E-B408-B48E10DB8E30}" type="presOf" srcId="{C85CA034-8BD1-4780-A580-8868C4AFB6D8}" destId="{43C607ED-4A1E-4785-A546-6A4372E342C9}" srcOrd="0" destOrd="0" presId="urn:microsoft.com/office/officeart/2005/8/layout/radial5"/>
    <dgm:cxn modelId="{5F35A101-4D0A-4BD2-A43D-0402E50E389D}" type="presOf" srcId="{91C589AD-A6B5-4974-8EF8-46E6F2E6401E}" destId="{4D827C15-131D-4D8D-B531-0792782FC81B}" srcOrd="0" destOrd="0" presId="urn:microsoft.com/office/officeart/2005/8/layout/radial5"/>
    <dgm:cxn modelId="{979CA008-30E1-4806-9ECA-843886A836C1}" type="presOf" srcId="{F0ACA3B7-7E95-4094-B3F2-60B9C3B75781}" destId="{2E546939-0B16-4FC5-9B42-7D3C6326FDF9}" srcOrd="1" destOrd="0" presId="urn:microsoft.com/office/officeart/2005/8/layout/radial5"/>
    <dgm:cxn modelId="{F9D27916-2F1B-4807-BCCE-A4C739437493}" type="presOf" srcId="{6CB6EC1E-DBD3-43AB-92D8-A13029EA1EF9}" destId="{6B0C4E20-F169-478B-BDA9-497EC7E57D1F}" srcOrd="0" destOrd="0" presId="urn:microsoft.com/office/officeart/2005/8/layout/radial5"/>
    <dgm:cxn modelId="{6050A616-A1F7-4E8E-A31E-39F93B1262D0}" type="presOf" srcId="{814EA459-2123-47AB-B2E4-842A209CE652}" destId="{EF219E08-6A89-488D-9F0B-9A9EDC86F563}" srcOrd="1" destOrd="0" presId="urn:microsoft.com/office/officeart/2005/8/layout/radial5"/>
    <dgm:cxn modelId="{32DFB620-6E7D-4AB9-BD50-EDF295FAEEC6}" type="presOf" srcId="{07156099-E715-423F-A7B1-E82E6B462122}" destId="{1200F7CA-3157-4067-84B8-F11DCD5CE282}" srcOrd="0" destOrd="0" presId="urn:microsoft.com/office/officeart/2005/8/layout/radial5"/>
    <dgm:cxn modelId="{025A4C2B-5E0F-4578-874B-13CF911E3FC3}" type="presOf" srcId="{31A396B3-F746-438B-A2EC-84D31CE64C54}" destId="{D6A30FAA-9E28-4C46-A418-A601B4FFE212}" srcOrd="1" destOrd="0" presId="urn:microsoft.com/office/officeart/2005/8/layout/radial5"/>
    <dgm:cxn modelId="{AF9CAB3B-B4DB-467C-B66F-7C25330333E1}" type="presOf" srcId="{ABE0D9EE-7C7D-480B-ABC6-C440F66D93D2}" destId="{F1AA996F-0C43-444C-97AE-2F1B2ACD76A1}" srcOrd="0" destOrd="0" presId="urn:microsoft.com/office/officeart/2005/8/layout/radial5"/>
    <dgm:cxn modelId="{AED79742-E005-4F64-BF92-AC3D1E325313}" srcId="{ABE0D9EE-7C7D-480B-ABC6-C440F66D93D2}" destId="{7E7786AA-0A62-4A24-99B4-762A300EF77B}" srcOrd="1" destOrd="0" parTransId="{4391C7BD-B47B-4DF5-8B7E-93897DC4BAEF}" sibTransId="{FDAE8AAD-D788-4430-9BC7-113D0B1669F4}"/>
    <dgm:cxn modelId="{63520746-5577-4339-8A3F-B1F9C027968E}" type="presOf" srcId="{1753B1AC-02B9-414A-874D-CED8963C45C8}" destId="{E5C640D1-F8A9-4A3A-AE02-1406AEAA1A8B}" srcOrd="0" destOrd="0" presId="urn:microsoft.com/office/officeart/2005/8/layout/radial5"/>
    <dgm:cxn modelId="{58165246-A7C4-4E2F-B150-822C7457F06C}" type="presOf" srcId="{07156099-E715-423F-A7B1-E82E6B462122}" destId="{2EB6F779-3383-4FA7-AA50-C4A184DCBDAD}" srcOrd="1" destOrd="0" presId="urn:microsoft.com/office/officeart/2005/8/layout/radial5"/>
    <dgm:cxn modelId="{EAF45B6B-3C5B-4015-BC80-9599FEE61125}" srcId="{91C589AD-A6B5-4974-8EF8-46E6F2E6401E}" destId="{8661B4EF-CAD0-4F83-B7CA-1724CCBD3BCD}" srcOrd="1" destOrd="0" parTransId="{3C733E17-0EB4-40C5-9C85-11A328046B3E}" sibTransId="{DFA1983A-1717-4508-B9B3-390C02B62667}"/>
    <dgm:cxn modelId="{A95F5E6D-492E-4DD2-9414-5960C022AE31}" srcId="{ABE0D9EE-7C7D-480B-ABC6-C440F66D93D2}" destId="{9BD60062-E70D-4B24-BE92-87DB506AC929}" srcOrd="3" destOrd="0" parTransId="{814EA459-2123-47AB-B2E4-842A209CE652}" sibTransId="{56B1C745-DF4D-41B5-94E1-E8779A466857}"/>
    <dgm:cxn modelId="{34E7BD4D-2A31-44AC-B699-C3919DDB1FCA}" type="presOf" srcId="{4391C7BD-B47B-4DF5-8B7E-93897DC4BAEF}" destId="{E9DCF475-CAE9-4CB9-9927-0494A5FE0589}" srcOrd="1" destOrd="0" presId="urn:microsoft.com/office/officeart/2005/8/layout/radial5"/>
    <dgm:cxn modelId="{7B8A8C4E-4979-427F-91A3-525827418C67}" type="presOf" srcId="{814EA459-2123-47AB-B2E4-842A209CE652}" destId="{D1AC44BC-2AF0-42D2-B956-F3F89B013475}" srcOrd="0" destOrd="0" presId="urn:microsoft.com/office/officeart/2005/8/layout/radial5"/>
    <dgm:cxn modelId="{6666C84E-9FEF-497F-83D7-18EDE2DBF35A}" srcId="{ABE0D9EE-7C7D-480B-ABC6-C440F66D93D2}" destId="{6CB6EC1E-DBD3-43AB-92D8-A13029EA1EF9}" srcOrd="5" destOrd="0" parTransId="{F0ACA3B7-7E95-4094-B3F2-60B9C3B75781}" sibTransId="{9677DFCB-3198-4831-892B-C73602D3B273}"/>
    <dgm:cxn modelId="{A4CD767B-6070-4E57-87F4-C9956F621095}" srcId="{ABE0D9EE-7C7D-480B-ABC6-C440F66D93D2}" destId="{C2D5A425-76E8-4A98-8D92-3988DF703BA7}" srcOrd="2" destOrd="0" parTransId="{EDD6DD58-ED90-4DF9-BB8D-84A3768D76F6}" sibTransId="{CD948D44-FBC3-4B7B-8B30-71E711D18082}"/>
    <dgm:cxn modelId="{2406187E-985B-4230-A729-E80CC58CB816}" srcId="{ABE0D9EE-7C7D-480B-ABC6-C440F66D93D2}" destId="{57206933-8591-4C22-B39D-3723AA6C32A9}" srcOrd="0" destOrd="0" parTransId="{07156099-E715-423F-A7B1-E82E6B462122}" sibTransId="{735C1DC6-32E1-446E-8B51-370ED9742532}"/>
    <dgm:cxn modelId="{F21FFE7F-1844-409A-89A4-790F4377DB8F}" srcId="{91C589AD-A6B5-4974-8EF8-46E6F2E6401E}" destId="{ABE0D9EE-7C7D-480B-ABC6-C440F66D93D2}" srcOrd="0" destOrd="0" parTransId="{07C7624B-3502-484E-9BCE-71442143E3DC}" sibTransId="{8B3017E6-D888-49AD-94BE-84186A274B79}"/>
    <dgm:cxn modelId="{126B7D84-B3D1-4751-A63F-D895409EDA76}" type="presOf" srcId="{57206933-8591-4C22-B39D-3723AA6C32A9}" destId="{0CC8B71F-DE86-4341-A8C5-326C1B6524E0}" srcOrd="0" destOrd="0" presId="urn:microsoft.com/office/officeart/2005/8/layout/radial5"/>
    <dgm:cxn modelId="{41A1BF87-48BE-4B0C-A058-BEFFA8D921C9}" srcId="{ABE0D9EE-7C7D-480B-ABC6-C440F66D93D2}" destId="{5D16D24B-C494-4AE5-9D72-FC92B9AB9938}" srcOrd="6" destOrd="0" parTransId="{31A396B3-F746-438B-A2EC-84D31CE64C54}" sibTransId="{0E0E13EB-F029-4FFE-9B67-AC9D4F2B2090}"/>
    <dgm:cxn modelId="{0256D08D-C36B-47E8-860E-D17C23C86761}" type="presOf" srcId="{EDD6DD58-ED90-4DF9-BB8D-84A3768D76F6}" destId="{B2C080CD-6746-4F93-9D28-F4E94FB0C1E6}" srcOrd="0" destOrd="0" presId="urn:microsoft.com/office/officeart/2005/8/layout/radial5"/>
    <dgm:cxn modelId="{429CE897-A5A3-415D-85A9-D8C51C7942F7}" type="presOf" srcId="{C2D5A425-76E8-4A98-8D92-3988DF703BA7}" destId="{957988E7-3C4A-4941-97A4-C9B56BBDDBAD}" srcOrd="0" destOrd="0" presId="urn:microsoft.com/office/officeart/2005/8/layout/radial5"/>
    <dgm:cxn modelId="{5592ADAC-A56B-43C9-A17F-41C709E50056}" type="presOf" srcId="{31A396B3-F746-438B-A2EC-84D31CE64C54}" destId="{C6108D56-16BB-4EA9-8870-BE6D3A314635}" srcOrd="0" destOrd="0" presId="urn:microsoft.com/office/officeart/2005/8/layout/radial5"/>
    <dgm:cxn modelId="{4AB1C4AD-9ADB-4B64-907F-105A1040F831}" type="presOf" srcId="{6598B838-5D95-4B5C-8541-F4545ACA636C}" destId="{8B7334E8-A97E-4609-893E-4BE561B59889}" srcOrd="0" destOrd="0" presId="urn:microsoft.com/office/officeart/2005/8/layout/radial5"/>
    <dgm:cxn modelId="{732903AE-D937-4504-A340-6DC93CC5E8E1}" srcId="{ABE0D9EE-7C7D-480B-ABC6-C440F66D93D2}" destId="{6598B838-5D95-4B5C-8541-F4545ACA636C}" srcOrd="7" destOrd="0" parTransId="{1753B1AC-02B9-414A-874D-CED8963C45C8}" sibTransId="{BDCB03DB-A318-46A9-8299-F60FFC0911EB}"/>
    <dgm:cxn modelId="{46F1E5B6-016F-4574-8665-EEA897DD02E5}" type="presOf" srcId="{7E7786AA-0A62-4A24-99B4-762A300EF77B}" destId="{D71B203B-D345-4D3E-94F3-C4BE3053B4F5}" srcOrd="0" destOrd="0" presId="urn:microsoft.com/office/officeart/2005/8/layout/radial5"/>
    <dgm:cxn modelId="{78536FC2-AB93-4195-985E-E87AFDA60C0F}" type="presOf" srcId="{5D16D24B-C494-4AE5-9D72-FC92B9AB9938}" destId="{AD19362C-4C21-4070-8EAC-0C037454D37D}" srcOrd="0" destOrd="0" presId="urn:microsoft.com/office/officeart/2005/8/layout/radial5"/>
    <dgm:cxn modelId="{340C18C4-1C82-4B25-BF9B-294935592E1C}" type="presOf" srcId="{1753B1AC-02B9-414A-874D-CED8963C45C8}" destId="{3F0F29DF-13BD-4BCA-88C1-E1BC8EFFB799}" srcOrd="1" destOrd="0" presId="urn:microsoft.com/office/officeart/2005/8/layout/radial5"/>
    <dgm:cxn modelId="{ABD04CE0-E07A-47B0-AFC8-0265A410BE82}" type="presOf" srcId="{9BD60062-E70D-4B24-BE92-87DB506AC929}" destId="{D2C96CE9-C3C7-4BAF-A772-A684BF2BBFCA}" srcOrd="0" destOrd="0" presId="urn:microsoft.com/office/officeart/2005/8/layout/radial5"/>
    <dgm:cxn modelId="{65767CE0-A3C6-4CFB-BAD8-5C69DE69DF26}" type="presOf" srcId="{C85CA034-8BD1-4780-A580-8868C4AFB6D8}" destId="{AADCF422-5C57-42C9-9316-2F2E3390F216}" srcOrd="1" destOrd="0" presId="urn:microsoft.com/office/officeart/2005/8/layout/radial5"/>
    <dgm:cxn modelId="{C7FBA2E6-3067-4E69-84F4-312AF0CEEAF6}" type="presOf" srcId="{EDD6DD58-ED90-4DF9-BB8D-84A3768D76F6}" destId="{4B582B30-5E5B-4AE3-9138-E8681571D669}" srcOrd="1" destOrd="0" presId="urn:microsoft.com/office/officeart/2005/8/layout/radial5"/>
    <dgm:cxn modelId="{3BB92DE7-CEC7-4C16-B80E-DF2F7FA956E2}" srcId="{91C589AD-A6B5-4974-8EF8-46E6F2E6401E}" destId="{5F75C77E-03FE-475B-9E18-DF85367CCBC7}" srcOrd="2" destOrd="0" parTransId="{12DDDF53-B1D2-4213-812D-253ECA679DEF}" sibTransId="{3A90B2C3-2CC1-49B2-B74E-AD690CF19CAB}"/>
    <dgm:cxn modelId="{95B0A8E8-32D8-475E-A08F-E22BE46329A3}" type="presOf" srcId="{F0ACA3B7-7E95-4094-B3F2-60B9C3B75781}" destId="{62E6D975-6954-4921-B573-4BBDCA345A09}" srcOrd="0" destOrd="0" presId="urn:microsoft.com/office/officeart/2005/8/layout/radial5"/>
    <dgm:cxn modelId="{449755F3-F873-43AA-817B-4DC47D27706B}" type="presOf" srcId="{E37F18EC-0C37-4C3B-B325-70E1115B56B5}" destId="{9EF5C2B2-D398-498B-802C-CA71508D4C39}" srcOrd="0" destOrd="0" presId="urn:microsoft.com/office/officeart/2005/8/layout/radial5"/>
    <dgm:cxn modelId="{A300A5FE-46A2-4684-BB19-49090CA699B3}" type="presOf" srcId="{4391C7BD-B47B-4DF5-8B7E-93897DC4BAEF}" destId="{F419A747-F807-4DF4-B010-D03D3FC7DDFB}" srcOrd="0" destOrd="0" presId="urn:microsoft.com/office/officeart/2005/8/layout/radial5"/>
    <dgm:cxn modelId="{55B074D5-6A21-47B1-9369-E97A805F54EE}" type="presParOf" srcId="{4D827C15-131D-4D8D-B531-0792782FC81B}" destId="{F1AA996F-0C43-444C-97AE-2F1B2ACD76A1}" srcOrd="0" destOrd="0" presId="urn:microsoft.com/office/officeart/2005/8/layout/radial5"/>
    <dgm:cxn modelId="{2A167B6A-16BE-403A-8C14-82A7775D55D8}" type="presParOf" srcId="{4D827C15-131D-4D8D-B531-0792782FC81B}" destId="{1200F7CA-3157-4067-84B8-F11DCD5CE282}" srcOrd="1" destOrd="0" presId="urn:microsoft.com/office/officeart/2005/8/layout/radial5"/>
    <dgm:cxn modelId="{0A9FFC95-DDFB-4EB2-A717-743648A4E28A}" type="presParOf" srcId="{1200F7CA-3157-4067-84B8-F11DCD5CE282}" destId="{2EB6F779-3383-4FA7-AA50-C4A184DCBDAD}" srcOrd="0" destOrd="0" presId="urn:microsoft.com/office/officeart/2005/8/layout/radial5"/>
    <dgm:cxn modelId="{70EB77C8-7D2A-44A9-8804-DBB26AD61EA7}" type="presParOf" srcId="{4D827C15-131D-4D8D-B531-0792782FC81B}" destId="{0CC8B71F-DE86-4341-A8C5-326C1B6524E0}" srcOrd="2" destOrd="0" presId="urn:microsoft.com/office/officeart/2005/8/layout/radial5"/>
    <dgm:cxn modelId="{A6DE2C1C-FA28-4B34-B8D1-0B8F67203907}" type="presParOf" srcId="{4D827C15-131D-4D8D-B531-0792782FC81B}" destId="{F419A747-F807-4DF4-B010-D03D3FC7DDFB}" srcOrd="3" destOrd="0" presId="urn:microsoft.com/office/officeart/2005/8/layout/radial5"/>
    <dgm:cxn modelId="{D696CC1E-1E53-41B3-BA4F-91EDB45AF139}" type="presParOf" srcId="{F419A747-F807-4DF4-B010-D03D3FC7DDFB}" destId="{E9DCF475-CAE9-4CB9-9927-0494A5FE0589}" srcOrd="0" destOrd="0" presId="urn:microsoft.com/office/officeart/2005/8/layout/radial5"/>
    <dgm:cxn modelId="{9DE694FB-CB17-4FCF-B1A8-12FEF11322CE}" type="presParOf" srcId="{4D827C15-131D-4D8D-B531-0792782FC81B}" destId="{D71B203B-D345-4D3E-94F3-C4BE3053B4F5}" srcOrd="4" destOrd="0" presId="urn:microsoft.com/office/officeart/2005/8/layout/radial5"/>
    <dgm:cxn modelId="{E5C7AC8E-4642-4957-9338-EFB4DF71CDD8}" type="presParOf" srcId="{4D827C15-131D-4D8D-B531-0792782FC81B}" destId="{B2C080CD-6746-4F93-9D28-F4E94FB0C1E6}" srcOrd="5" destOrd="0" presId="urn:microsoft.com/office/officeart/2005/8/layout/radial5"/>
    <dgm:cxn modelId="{3FEBA47A-4294-4610-B7D0-5A29D14069ED}" type="presParOf" srcId="{B2C080CD-6746-4F93-9D28-F4E94FB0C1E6}" destId="{4B582B30-5E5B-4AE3-9138-E8681571D669}" srcOrd="0" destOrd="0" presId="urn:microsoft.com/office/officeart/2005/8/layout/radial5"/>
    <dgm:cxn modelId="{1657D8D3-CDB9-441A-B184-5711E8E028B8}" type="presParOf" srcId="{4D827C15-131D-4D8D-B531-0792782FC81B}" destId="{957988E7-3C4A-4941-97A4-C9B56BBDDBAD}" srcOrd="6" destOrd="0" presId="urn:microsoft.com/office/officeart/2005/8/layout/radial5"/>
    <dgm:cxn modelId="{D41BB7FA-F641-485A-9E83-5BFFDDEEC353}" type="presParOf" srcId="{4D827C15-131D-4D8D-B531-0792782FC81B}" destId="{D1AC44BC-2AF0-42D2-B956-F3F89B013475}" srcOrd="7" destOrd="0" presId="urn:microsoft.com/office/officeart/2005/8/layout/radial5"/>
    <dgm:cxn modelId="{22986AB9-488F-4211-AC50-03D13093702A}" type="presParOf" srcId="{D1AC44BC-2AF0-42D2-B956-F3F89B013475}" destId="{EF219E08-6A89-488D-9F0B-9A9EDC86F563}" srcOrd="0" destOrd="0" presId="urn:microsoft.com/office/officeart/2005/8/layout/radial5"/>
    <dgm:cxn modelId="{249CCFCA-7AB0-40EB-8ABC-FE668F9EE509}" type="presParOf" srcId="{4D827C15-131D-4D8D-B531-0792782FC81B}" destId="{D2C96CE9-C3C7-4BAF-A772-A684BF2BBFCA}" srcOrd="8" destOrd="0" presId="urn:microsoft.com/office/officeart/2005/8/layout/radial5"/>
    <dgm:cxn modelId="{EEE54D21-0849-45F6-8AE7-DDBCC3CA7287}" type="presParOf" srcId="{4D827C15-131D-4D8D-B531-0792782FC81B}" destId="{43C607ED-4A1E-4785-A546-6A4372E342C9}" srcOrd="9" destOrd="0" presId="urn:microsoft.com/office/officeart/2005/8/layout/radial5"/>
    <dgm:cxn modelId="{00B29669-BE5E-439E-AA5A-C4866BC802B4}" type="presParOf" srcId="{43C607ED-4A1E-4785-A546-6A4372E342C9}" destId="{AADCF422-5C57-42C9-9316-2F2E3390F216}" srcOrd="0" destOrd="0" presId="urn:microsoft.com/office/officeart/2005/8/layout/radial5"/>
    <dgm:cxn modelId="{504EB68A-364A-46A3-9448-5B5A2EABA6D6}" type="presParOf" srcId="{4D827C15-131D-4D8D-B531-0792782FC81B}" destId="{9EF5C2B2-D398-498B-802C-CA71508D4C39}" srcOrd="10" destOrd="0" presId="urn:microsoft.com/office/officeart/2005/8/layout/radial5"/>
    <dgm:cxn modelId="{5DC2656F-3F84-4B70-B2FE-09802F850F70}" type="presParOf" srcId="{4D827C15-131D-4D8D-B531-0792782FC81B}" destId="{62E6D975-6954-4921-B573-4BBDCA345A09}" srcOrd="11" destOrd="0" presId="urn:microsoft.com/office/officeart/2005/8/layout/radial5"/>
    <dgm:cxn modelId="{5B26786F-FA47-48C6-B07A-0CB45CAADFFA}" type="presParOf" srcId="{62E6D975-6954-4921-B573-4BBDCA345A09}" destId="{2E546939-0B16-4FC5-9B42-7D3C6326FDF9}" srcOrd="0" destOrd="0" presId="urn:microsoft.com/office/officeart/2005/8/layout/radial5"/>
    <dgm:cxn modelId="{157E12D1-CC55-47E6-A92A-EDA91BB97109}" type="presParOf" srcId="{4D827C15-131D-4D8D-B531-0792782FC81B}" destId="{6B0C4E20-F169-478B-BDA9-497EC7E57D1F}" srcOrd="12" destOrd="0" presId="urn:microsoft.com/office/officeart/2005/8/layout/radial5"/>
    <dgm:cxn modelId="{89005505-AD2C-4611-A5A0-06257D6838F5}" type="presParOf" srcId="{4D827C15-131D-4D8D-B531-0792782FC81B}" destId="{C6108D56-16BB-4EA9-8870-BE6D3A314635}" srcOrd="13" destOrd="0" presId="urn:microsoft.com/office/officeart/2005/8/layout/radial5"/>
    <dgm:cxn modelId="{208F2160-44D4-4541-82C5-2EEE883F1281}" type="presParOf" srcId="{C6108D56-16BB-4EA9-8870-BE6D3A314635}" destId="{D6A30FAA-9E28-4C46-A418-A601B4FFE212}" srcOrd="0" destOrd="0" presId="urn:microsoft.com/office/officeart/2005/8/layout/radial5"/>
    <dgm:cxn modelId="{A95F50EA-0AC7-4435-B08C-05B283B502C3}" type="presParOf" srcId="{4D827C15-131D-4D8D-B531-0792782FC81B}" destId="{AD19362C-4C21-4070-8EAC-0C037454D37D}" srcOrd="14" destOrd="0" presId="urn:microsoft.com/office/officeart/2005/8/layout/radial5"/>
    <dgm:cxn modelId="{B10F4B0E-C343-4B29-8272-5C3AAD3795BB}" type="presParOf" srcId="{4D827C15-131D-4D8D-B531-0792782FC81B}" destId="{E5C640D1-F8A9-4A3A-AE02-1406AEAA1A8B}" srcOrd="15" destOrd="0" presId="urn:microsoft.com/office/officeart/2005/8/layout/radial5"/>
    <dgm:cxn modelId="{92DA41E0-9079-4C4D-B772-AC515E4F45D3}" type="presParOf" srcId="{E5C640D1-F8A9-4A3A-AE02-1406AEAA1A8B}" destId="{3F0F29DF-13BD-4BCA-88C1-E1BC8EFFB799}" srcOrd="0" destOrd="0" presId="urn:microsoft.com/office/officeart/2005/8/layout/radial5"/>
    <dgm:cxn modelId="{5924AFE8-AC9F-4FAD-9EBB-58A17A7B2EBA}" type="presParOf" srcId="{4D827C15-131D-4D8D-B531-0792782FC81B}" destId="{8B7334E8-A97E-4609-893E-4BE561B59889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AA996F-0C43-444C-97AE-2F1B2ACD76A1}">
      <dsp:nvSpPr>
        <dsp:cNvPr id="0" name=""/>
        <dsp:cNvSpPr/>
      </dsp:nvSpPr>
      <dsp:spPr>
        <a:xfrm>
          <a:off x="4131195" y="2591815"/>
          <a:ext cx="1192001" cy="11920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Millennial Caregiver</a:t>
          </a:r>
        </a:p>
      </dsp:txBody>
      <dsp:txXfrm>
        <a:off x="4305760" y="2766380"/>
        <a:ext cx="842871" cy="842871"/>
      </dsp:txXfrm>
    </dsp:sp>
    <dsp:sp modelId="{1200F7CA-3157-4067-84B8-F11DCD5CE282}">
      <dsp:nvSpPr>
        <dsp:cNvPr id="0" name=""/>
        <dsp:cNvSpPr/>
      </dsp:nvSpPr>
      <dsp:spPr>
        <a:xfrm rot="16200000">
          <a:off x="4435992" y="1856218"/>
          <a:ext cx="582406" cy="4052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4496784" y="1998066"/>
        <a:ext cx="460822" cy="243168"/>
      </dsp:txXfrm>
    </dsp:sp>
    <dsp:sp modelId="{0CC8B71F-DE86-4341-A8C5-326C1B6524E0}">
      <dsp:nvSpPr>
        <dsp:cNvPr id="0" name=""/>
        <dsp:cNvSpPr/>
      </dsp:nvSpPr>
      <dsp:spPr>
        <a:xfrm>
          <a:off x="3982195" y="2933"/>
          <a:ext cx="1490001" cy="14900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More diverse*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38% Hispanic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34% African American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30% </a:t>
          </a:r>
          <a:r>
            <a:rPr lang="en-US" sz="900" kern="1200" dirty="0" err="1"/>
            <a:t>AAPI</a:t>
          </a:r>
          <a:endParaRPr lang="en-US" sz="900" kern="1200" dirty="0"/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17% White** </a:t>
          </a:r>
        </a:p>
      </dsp:txBody>
      <dsp:txXfrm>
        <a:off x="4200401" y="221139"/>
        <a:ext cx="1053589" cy="1053589"/>
      </dsp:txXfrm>
    </dsp:sp>
    <dsp:sp modelId="{F419A747-F807-4DF4-B010-D03D3FC7DDFB}">
      <dsp:nvSpPr>
        <dsp:cNvPr id="0" name=""/>
        <dsp:cNvSpPr/>
      </dsp:nvSpPr>
      <dsp:spPr>
        <a:xfrm rot="18900000">
          <a:off x="5234286" y="2186882"/>
          <a:ext cx="582406" cy="4052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5252092" y="2310924"/>
        <a:ext cx="460822" cy="243168"/>
      </dsp:txXfrm>
    </dsp:sp>
    <dsp:sp modelId="{D71B203B-D345-4D3E-94F3-C4BE3053B4F5}">
      <dsp:nvSpPr>
        <dsp:cNvPr id="0" name=""/>
        <dsp:cNvSpPr/>
      </dsp:nvSpPr>
      <dsp:spPr>
        <a:xfrm>
          <a:off x="5707452" y="717558"/>
          <a:ext cx="1490001" cy="14900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More likely* to (33%) care for recipient with mental/emotional health problem</a:t>
          </a:r>
        </a:p>
      </dsp:txBody>
      <dsp:txXfrm>
        <a:off x="5925658" y="935764"/>
        <a:ext cx="1053589" cy="1053589"/>
      </dsp:txXfrm>
    </dsp:sp>
    <dsp:sp modelId="{B2C080CD-6746-4F93-9D28-F4E94FB0C1E6}">
      <dsp:nvSpPr>
        <dsp:cNvPr id="0" name=""/>
        <dsp:cNvSpPr/>
      </dsp:nvSpPr>
      <dsp:spPr>
        <a:xfrm>
          <a:off x="5564950" y="2985176"/>
          <a:ext cx="582406" cy="4052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5564950" y="3066232"/>
        <a:ext cx="460822" cy="243168"/>
      </dsp:txXfrm>
    </dsp:sp>
    <dsp:sp modelId="{957988E7-3C4A-4941-97A4-C9B56BBDDBAD}">
      <dsp:nvSpPr>
        <dsp:cNvPr id="0" name=""/>
        <dsp:cNvSpPr/>
      </dsp:nvSpPr>
      <dsp:spPr>
        <a:xfrm>
          <a:off x="6422077" y="2442815"/>
          <a:ext cx="1490001" cy="14900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Social support network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/>
            <a:t>More likely* to be disconnected from friends</a:t>
          </a:r>
          <a:endParaRPr lang="en-US" sz="900" kern="1200" dirty="0"/>
        </a:p>
      </dsp:txBody>
      <dsp:txXfrm>
        <a:off x="6640283" y="2661021"/>
        <a:ext cx="1053589" cy="1053589"/>
      </dsp:txXfrm>
    </dsp:sp>
    <dsp:sp modelId="{D1AC44BC-2AF0-42D2-B956-F3F89B013475}">
      <dsp:nvSpPr>
        <dsp:cNvPr id="0" name=""/>
        <dsp:cNvSpPr/>
      </dsp:nvSpPr>
      <dsp:spPr>
        <a:xfrm rot="2700000">
          <a:off x="5234286" y="3783469"/>
          <a:ext cx="582406" cy="4052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5252092" y="3821539"/>
        <a:ext cx="460822" cy="243168"/>
      </dsp:txXfrm>
    </dsp:sp>
    <dsp:sp modelId="{D2C96CE9-C3C7-4BAF-A772-A684BF2BBFCA}">
      <dsp:nvSpPr>
        <dsp:cNvPr id="0" name=""/>
        <dsp:cNvSpPr/>
      </dsp:nvSpPr>
      <dsp:spPr>
        <a:xfrm>
          <a:off x="5707452" y="4168072"/>
          <a:ext cx="1490001" cy="14900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Employment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More likely* to be employed 73%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Of those working 40 </a:t>
          </a:r>
          <a:r>
            <a:rPr lang="en-US" sz="900" kern="1200" dirty="0" err="1"/>
            <a:t>hr</a:t>
          </a:r>
          <a:r>
            <a:rPr lang="en-US" sz="900" kern="1200" dirty="0"/>
            <a:t>/</a:t>
          </a:r>
          <a:r>
            <a:rPr lang="en-US" sz="900" kern="1200" dirty="0" err="1"/>
            <a:t>wk</a:t>
          </a:r>
          <a:r>
            <a:rPr lang="en-US" sz="900" kern="1200" dirty="0"/>
            <a:t> -  22% provide    &gt; 20hr of care/</a:t>
          </a:r>
          <a:r>
            <a:rPr lang="en-US" sz="900" kern="1200" dirty="0" err="1"/>
            <a:t>wk</a:t>
          </a:r>
          <a:endParaRPr lang="en-US" sz="900" kern="1200" dirty="0"/>
        </a:p>
      </dsp:txBody>
      <dsp:txXfrm>
        <a:off x="5925658" y="4386278"/>
        <a:ext cx="1053589" cy="1053589"/>
      </dsp:txXfrm>
    </dsp:sp>
    <dsp:sp modelId="{43C607ED-4A1E-4785-A546-6A4372E342C9}">
      <dsp:nvSpPr>
        <dsp:cNvPr id="0" name=""/>
        <dsp:cNvSpPr/>
      </dsp:nvSpPr>
      <dsp:spPr>
        <a:xfrm rot="5400000">
          <a:off x="4435992" y="4114133"/>
          <a:ext cx="582406" cy="4052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4496784" y="4134397"/>
        <a:ext cx="460822" cy="243168"/>
      </dsp:txXfrm>
    </dsp:sp>
    <dsp:sp modelId="{9EF5C2B2-D398-498B-802C-CA71508D4C39}">
      <dsp:nvSpPr>
        <dsp:cNvPr id="0" name=""/>
        <dsp:cNvSpPr/>
      </dsp:nvSpPr>
      <dsp:spPr>
        <a:xfrm>
          <a:off x="3982195" y="4882697"/>
          <a:ext cx="1490001" cy="14900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Hours of care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/>
            <a:t>26% provide           &gt;20 hours of care per week</a:t>
          </a:r>
        </a:p>
      </dsp:txBody>
      <dsp:txXfrm>
        <a:off x="4200401" y="5100903"/>
        <a:ext cx="1053589" cy="1053589"/>
      </dsp:txXfrm>
    </dsp:sp>
    <dsp:sp modelId="{62E6D975-6954-4921-B573-4BBDCA345A09}">
      <dsp:nvSpPr>
        <dsp:cNvPr id="0" name=""/>
        <dsp:cNvSpPr/>
      </dsp:nvSpPr>
      <dsp:spPr>
        <a:xfrm rot="8100000">
          <a:off x="3637699" y="3783469"/>
          <a:ext cx="582406" cy="4052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 dirty="0"/>
        </a:p>
      </dsp:txBody>
      <dsp:txXfrm rot="10800000">
        <a:off x="3741477" y="3821539"/>
        <a:ext cx="460822" cy="243168"/>
      </dsp:txXfrm>
    </dsp:sp>
    <dsp:sp modelId="{6B0C4E20-F169-478B-BDA9-497EC7E57D1F}">
      <dsp:nvSpPr>
        <dsp:cNvPr id="0" name=""/>
        <dsp:cNvSpPr/>
      </dsp:nvSpPr>
      <dsp:spPr>
        <a:xfrm>
          <a:off x="2256938" y="4168072"/>
          <a:ext cx="1490001" cy="14900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Receives healthcare information at higher rate*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More online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Less from HC Provider</a:t>
          </a:r>
          <a:endParaRPr lang="en-US" sz="900" b="0" kern="1200" dirty="0"/>
        </a:p>
      </dsp:txBody>
      <dsp:txXfrm>
        <a:off x="2475144" y="4386278"/>
        <a:ext cx="1053589" cy="1053589"/>
      </dsp:txXfrm>
    </dsp:sp>
    <dsp:sp modelId="{C6108D56-16BB-4EA9-8870-BE6D3A314635}">
      <dsp:nvSpPr>
        <dsp:cNvPr id="0" name=""/>
        <dsp:cNvSpPr/>
      </dsp:nvSpPr>
      <dsp:spPr>
        <a:xfrm rot="10800000">
          <a:off x="3307034" y="2985176"/>
          <a:ext cx="582406" cy="4052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 rot="10800000">
        <a:off x="3428618" y="3066232"/>
        <a:ext cx="460822" cy="243168"/>
      </dsp:txXfrm>
    </dsp:sp>
    <dsp:sp modelId="{AD19362C-4C21-4070-8EAC-0C037454D37D}">
      <dsp:nvSpPr>
        <dsp:cNvPr id="0" name=""/>
        <dsp:cNvSpPr/>
      </dsp:nvSpPr>
      <dsp:spPr>
        <a:xfrm>
          <a:off x="1542313" y="2442815"/>
          <a:ext cx="1490001" cy="14900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Relationship to care recipient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Most care for parent or grandparent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51% are sole caregiver</a:t>
          </a:r>
        </a:p>
      </dsp:txBody>
      <dsp:txXfrm>
        <a:off x="1760519" y="2661021"/>
        <a:ext cx="1053589" cy="1053589"/>
      </dsp:txXfrm>
    </dsp:sp>
    <dsp:sp modelId="{E5C640D1-F8A9-4A3A-AE02-1406AEAA1A8B}">
      <dsp:nvSpPr>
        <dsp:cNvPr id="0" name=""/>
        <dsp:cNvSpPr/>
      </dsp:nvSpPr>
      <dsp:spPr>
        <a:xfrm rot="13500000">
          <a:off x="3637699" y="2186882"/>
          <a:ext cx="582406" cy="4052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 rot="10800000">
        <a:off x="3741477" y="2310924"/>
        <a:ext cx="460822" cy="243168"/>
      </dsp:txXfrm>
    </dsp:sp>
    <dsp:sp modelId="{8B7334E8-A97E-4609-893E-4BE561B59889}">
      <dsp:nvSpPr>
        <dsp:cNvPr id="0" name=""/>
        <dsp:cNvSpPr/>
      </dsp:nvSpPr>
      <dsp:spPr>
        <a:xfrm>
          <a:off x="2256938" y="717558"/>
          <a:ext cx="1490001" cy="14900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Gender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47% are male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Sexual identity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More likely* to identify as LGBT</a:t>
          </a:r>
        </a:p>
      </dsp:txBody>
      <dsp:txXfrm>
        <a:off x="2475144" y="935764"/>
        <a:ext cx="1053589" cy="10535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CC3F23-C74E-488B-BE11-BF34254D0FB4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E8665-9307-4961-BDFA-79AE81317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233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arp.org/ppi/info-2018/millennial-family-caregiving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aarp.org/content/dam/aarp/ppi/2019/04/home-alone-revisited-family-caregivers-providing-complex-care.pdf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dirty="0"/>
              <a:t>References</a:t>
            </a:r>
          </a:p>
          <a:p>
            <a:pPr indent="-457200"/>
            <a:r>
              <a:rPr lang="en-US" sz="1200" dirty="0"/>
              <a:t>Flinn, B. (2019). Millennials: The emerging generation of family caregivers. AARP Public Policy Institute. </a:t>
            </a:r>
          </a:p>
          <a:p>
            <a:pPr indent="-457200"/>
            <a:r>
              <a:rPr lang="en-US" sz="1200" dirty="0"/>
              <a:t>	Retrieved from </a:t>
            </a:r>
            <a:r>
              <a:rPr lang="en-US" sz="1200" dirty="0">
                <a:hlinkClick r:id="rId3"/>
              </a:rPr>
              <a:t>https://www.aarp.org/ppi/info-2018/millennial-family-caregiving.html</a:t>
            </a:r>
            <a:r>
              <a:rPr lang="en-US" sz="1200" dirty="0"/>
              <a:t> </a:t>
            </a:r>
          </a:p>
          <a:p>
            <a:pPr indent="-457200"/>
            <a:endParaRPr lang="en-US" sz="1200" dirty="0"/>
          </a:p>
          <a:p>
            <a:r>
              <a:rPr lang="en-US" sz="1200" dirty="0"/>
              <a:t>Reinhard, S.C., Young, H.M., Levine, C., Kelly, K., </a:t>
            </a:r>
            <a:r>
              <a:rPr lang="en-US" sz="1200" dirty="0" err="1"/>
              <a:t>Choula</a:t>
            </a:r>
            <a:r>
              <a:rPr lang="en-US" sz="1200" dirty="0"/>
              <a:t>, R., &amp; </a:t>
            </a:r>
            <a:r>
              <a:rPr lang="en-US" sz="1200" dirty="0" err="1"/>
              <a:t>Accius</a:t>
            </a:r>
            <a:r>
              <a:rPr lang="en-US" sz="1200" dirty="0"/>
              <a:t>, J. (2019).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 alone revisited: Family caregivers providing complex care.</a:t>
            </a:r>
            <a:r>
              <a:rPr lang="en-US" sz="1200" dirty="0"/>
              <a:t>. AARP Public Policy Institute. </a:t>
            </a:r>
          </a:p>
          <a:p>
            <a:r>
              <a:rPr lang="en-US" sz="1200" dirty="0"/>
              <a:t>	Retrieved from </a:t>
            </a:r>
            <a:r>
              <a:rPr lang="en-US" sz="1200" dirty="0">
                <a:hlinkClick r:id="rId4"/>
              </a:rPr>
              <a:t>https://www.aarp.org/content/dam/aarp/ppi/2019/04/home-alone-revisited-family-caregivers-providing-complex-care.pdf</a:t>
            </a:r>
            <a:r>
              <a:rPr lang="en-US" sz="1200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E8665-9307-4961-BDFA-79AE813175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602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8D32-637B-4D4C-AEDD-2FF00FDB6F0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9172-2EC6-4EEA-B97C-99E8C7982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51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8D32-637B-4D4C-AEDD-2FF00FDB6F0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9172-2EC6-4EEA-B97C-99E8C7982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343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8D32-637B-4D4C-AEDD-2FF00FDB6F0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9172-2EC6-4EEA-B97C-99E8C7982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796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8D32-637B-4D4C-AEDD-2FF00FDB6F0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9172-2EC6-4EEA-B97C-99E8C7982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83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8D32-637B-4D4C-AEDD-2FF00FDB6F0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9172-2EC6-4EEA-B97C-99E8C7982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326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8D32-637B-4D4C-AEDD-2FF00FDB6F0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9172-2EC6-4EEA-B97C-99E8C7982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061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8D32-637B-4D4C-AEDD-2FF00FDB6F0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9172-2EC6-4EEA-B97C-99E8C7982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802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8D32-637B-4D4C-AEDD-2FF00FDB6F0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9172-2EC6-4EEA-B97C-99E8C7982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00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8D32-637B-4D4C-AEDD-2FF00FDB6F0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9172-2EC6-4EEA-B97C-99E8C7982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7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8D32-637B-4D4C-AEDD-2FF00FDB6F0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9172-2EC6-4EEA-B97C-99E8C7982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591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8D32-637B-4D4C-AEDD-2FF00FDB6F0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9172-2EC6-4EEA-B97C-99E8C7982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457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A8D32-637B-4D4C-AEDD-2FF00FDB6F0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39172-2EC6-4EEA-B97C-99E8C7982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192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ABE1842B-A792-4C0B-84CC-98CBD9AF2E8F}"/>
              </a:ext>
            </a:extLst>
          </p:cNvPr>
          <p:cNvGrpSpPr/>
          <p:nvPr/>
        </p:nvGrpSpPr>
        <p:grpSpPr>
          <a:xfrm>
            <a:off x="1556694" y="343949"/>
            <a:ext cx="9454392" cy="6375633"/>
            <a:chOff x="1556694" y="343949"/>
            <a:chExt cx="9454392" cy="6375633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A2057F9A-86F0-43E2-8A2D-229E3A2C5525}"/>
                </a:ext>
              </a:extLst>
            </p:cNvPr>
            <p:cNvGrpSpPr/>
            <p:nvPr/>
          </p:nvGrpSpPr>
          <p:grpSpPr>
            <a:xfrm>
              <a:off x="1556694" y="343949"/>
              <a:ext cx="9454392" cy="6375633"/>
              <a:chOff x="1711355" y="343949"/>
              <a:chExt cx="9454392" cy="6375633"/>
            </a:xfrm>
          </p:grpSpPr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2FF8C1BE-8BFF-473C-BF59-133A1BD89797}"/>
                  </a:ext>
                </a:extLst>
              </p:cNvPr>
              <p:cNvGrpSpPr/>
              <p:nvPr/>
            </p:nvGrpSpPr>
            <p:grpSpPr>
              <a:xfrm>
                <a:off x="1711355" y="343949"/>
                <a:ext cx="9454392" cy="6375633"/>
                <a:chOff x="1677799" y="343949"/>
                <a:chExt cx="9454392" cy="6375633"/>
              </a:xfrm>
            </p:grpSpPr>
            <p:graphicFrame>
              <p:nvGraphicFramePr>
                <p:cNvPr id="4" name="Diagram 3">
                  <a:extLst>
                    <a:ext uri="{FF2B5EF4-FFF2-40B4-BE49-F238E27FC236}">
                      <a16:creationId xmlns:a16="http://schemas.microsoft.com/office/drawing/2014/main" id="{BBBC87F4-37B3-4C60-8A93-B5E8006A9913}"/>
                    </a:ext>
                  </a:extLst>
                </p:cNvPr>
                <p:cNvGraphicFramePr/>
                <p:nvPr>
                  <p:extLst>
                    <p:ext uri="{D42A27DB-BD31-4B8C-83A1-F6EECF244321}">
                      <p14:modId xmlns:p14="http://schemas.microsoft.com/office/powerpoint/2010/main" val="3003478181"/>
                    </p:ext>
                  </p:extLst>
                </p:nvPr>
              </p:nvGraphicFramePr>
              <p:xfrm>
                <a:off x="1677799" y="343949"/>
                <a:ext cx="9454392" cy="6375633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3" r:lo="rId4" r:qs="rId5" r:cs="rId6"/>
                </a:graphicData>
              </a:graphic>
            </p:graphicFrame>
            <p:grpSp>
              <p:nvGrpSpPr>
                <p:cNvPr id="3" name="Group 2">
                  <a:extLst>
                    <a:ext uri="{FF2B5EF4-FFF2-40B4-BE49-F238E27FC236}">
                      <a16:creationId xmlns:a16="http://schemas.microsoft.com/office/drawing/2014/main" id="{434A38CA-6EED-41A0-8BCA-CF55D9A161E9}"/>
                    </a:ext>
                  </a:extLst>
                </p:cNvPr>
                <p:cNvGrpSpPr/>
                <p:nvPr/>
              </p:nvGrpSpPr>
              <p:grpSpPr>
                <a:xfrm>
                  <a:off x="9127271" y="5558027"/>
                  <a:ext cx="1120820" cy="657226"/>
                  <a:chOff x="10255984" y="3939083"/>
                  <a:chExt cx="1120820" cy="657226"/>
                </a:xfrm>
              </p:grpSpPr>
              <p:sp>
                <p:nvSpPr>
                  <p:cNvPr id="6" name="Rectangle: Rounded Corners 5">
                    <a:extLst>
                      <a:ext uri="{FF2B5EF4-FFF2-40B4-BE49-F238E27FC236}">
                        <a16:creationId xmlns:a16="http://schemas.microsoft.com/office/drawing/2014/main" id="{916CC1FD-B2B1-4668-8475-BCDE657CDB98}"/>
                      </a:ext>
                    </a:extLst>
                  </p:cNvPr>
                  <p:cNvSpPr/>
                  <p:nvPr/>
                </p:nvSpPr>
                <p:spPr>
                  <a:xfrm>
                    <a:off x="10305671" y="3939083"/>
                    <a:ext cx="970150" cy="657226"/>
                  </a:xfrm>
                  <a:prstGeom prst="roundRect">
                    <a:avLst/>
                  </a:prstGeom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noFill/>
                    </a:endParaRPr>
                  </a:p>
                </p:txBody>
              </p:sp>
              <p:sp>
                <p:nvSpPr>
                  <p:cNvPr id="8" name="TextBox 7">
                    <a:extLst>
                      <a:ext uri="{FF2B5EF4-FFF2-40B4-BE49-F238E27FC236}">
                        <a16:creationId xmlns:a16="http://schemas.microsoft.com/office/drawing/2014/main" id="{84952B53-6E9F-43AB-861D-400662F2FFA7}"/>
                      </a:ext>
                    </a:extLst>
                  </p:cNvPr>
                  <p:cNvSpPr txBox="1"/>
                  <p:nvPr/>
                </p:nvSpPr>
                <p:spPr>
                  <a:xfrm>
                    <a:off x="10255984" y="4021735"/>
                    <a:ext cx="112082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800" dirty="0"/>
                      <a:t>Most likely* caregiver </a:t>
                    </a:r>
                  </a:p>
                  <a:p>
                    <a:r>
                      <a:rPr lang="en-US" sz="800" dirty="0"/>
                      <a:t>situation affects </a:t>
                    </a:r>
                  </a:p>
                  <a:p>
                    <a:r>
                      <a:rPr lang="en-US" sz="800" dirty="0"/>
                      <a:t>work negatively</a:t>
                    </a:r>
                  </a:p>
                </p:txBody>
              </p:sp>
            </p:grpSp>
            <p:grpSp>
              <p:nvGrpSpPr>
                <p:cNvPr id="10" name="Group 9">
                  <a:extLst>
                    <a:ext uri="{FF2B5EF4-FFF2-40B4-BE49-F238E27FC236}">
                      <a16:creationId xmlns:a16="http://schemas.microsoft.com/office/drawing/2014/main" id="{D0D11FCB-E0DE-485C-A3A6-2B229AA0EB7F}"/>
                    </a:ext>
                  </a:extLst>
                </p:cNvPr>
                <p:cNvGrpSpPr/>
                <p:nvPr/>
              </p:nvGrpSpPr>
              <p:grpSpPr>
                <a:xfrm>
                  <a:off x="9807140" y="3172102"/>
                  <a:ext cx="981358" cy="657226"/>
                  <a:chOff x="10232137" y="3138357"/>
                  <a:chExt cx="981358" cy="657226"/>
                </a:xfrm>
              </p:grpSpPr>
              <p:sp>
                <p:nvSpPr>
                  <p:cNvPr id="11" name="Rectangle: Rounded Corners 10">
                    <a:extLst>
                      <a:ext uri="{FF2B5EF4-FFF2-40B4-BE49-F238E27FC236}">
                        <a16:creationId xmlns:a16="http://schemas.microsoft.com/office/drawing/2014/main" id="{457E83CD-8D3F-4592-AE76-95CD19C8F13B}"/>
                      </a:ext>
                    </a:extLst>
                  </p:cNvPr>
                  <p:cNvSpPr/>
                  <p:nvPr/>
                </p:nvSpPr>
                <p:spPr>
                  <a:xfrm>
                    <a:off x="10243191" y="3138357"/>
                    <a:ext cx="970150" cy="657226"/>
                  </a:xfrm>
                  <a:prstGeom prst="roundRect">
                    <a:avLst/>
                  </a:prstGeom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noFill/>
                    </a:endParaRPr>
                  </a:p>
                </p:txBody>
              </p:sp>
              <p:sp>
                <p:nvSpPr>
                  <p:cNvPr id="12" name="TextBox 11">
                    <a:extLst>
                      <a:ext uri="{FF2B5EF4-FFF2-40B4-BE49-F238E27FC236}">
                        <a16:creationId xmlns:a16="http://schemas.microsoft.com/office/drawing/2014/main" id="{06F718FB-7979-46D4-8443-FB519EBAF629}"/>
                      </a:ext>
                    </a:extLst>
                  </p:cNvPr>
                  <p:cNvSpPr txBox="1"/>
                  <p:nvPr/>
                </p:nvSpPr>
                <p:spPr>
                  <a:xfrm>
                    <a:off x="10232137" y="3233197"/>
                    <a:ext cx="98135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z="800" dirty="0"/>
                      <a:t>Least likely* to tell </a:t>
                    </a:r>
                  </a:p>
                  <a:p>
                    <a:pPr algn="ctr"/>
                    <a:r>
                      <a:rPr lang="en-US" sz="800" dirty="0"/>
                      <a:t>friends of </a:t>
                    </a:r>
                  </a:p>
                  <a:p>
                    <a:pPr algn="ctr"/>
                    <a:r>
                      <a:rPr lang="en-US" sz="800" dirty="0"/>
                      <a:t>caregiver situation</a:t>
                    </a:r>
                  </a:p>
                </p:txBody>
              </p:sp>
            </p:grpSp>
            <p:grpSp>
              <p:nvGrpSpPr>
                <p:cNvPr id="13" name="Group 12">
                  <a:extLst>
                    <a:ext uri="{FF2B5EF4-FFF2-40B4-BE49-F238E27FC236}">
                      <a16:creationId xmlns:a16="http://schemas.microsoft.com/office/drawing/2014/main" id="{6B4305F5-85A3-4C80-BC90-08124375F6AE}"/>
                    </a:ext>
                  </a:extLst>
                </p:cNvPr>
                <p:cNvGrpSpPr/>
                <p:nvPr/>
              </p:nvGrpSpPr>
              <p:grpSpPr>
                <a:xfrm>
                  <a:off x="9144644" y="4615693"/>
                  <a:ext cx="981359" cy="657226"/>
                  <a:chOff x="9536300" y="3726413"/>
                  <a:chExt cx="981359" cy="657226"/>
                </a:xfrm>
              </p:grpSpPr>
              <p:sp>
                <p:nvSpPr>
                  <p:cNvPr id="14" name="Rectangle: Rounded Corners 13">
                    <a:extLst>
                      <a:ext uri="{FF2B5EF4-FFF2-40B4-BE49-F238E27FC236}">
                        <a16:creationId xmlns:a16="http://schemas.microsoft.com/office/drawing/2014/main" id="{E109B165-5B61-4CE4-AFF9-344543B0C1FA}"/>
                      </a:ext>
                    </a:extLst>
                  </p:cNvPr>
                  <p:cNvSpPr/>
                  <p:nvPr/>
                </p:nvSpPr>
                <p:spPr>
                  <a:xfrm>
                    <a:off x="9544051" y="3726413"/>
                    <a:ext cx="970150" cy="657226"/>
                  </a:xfrm>
                  <a:prstGeom prst="roundRect">
                    <a:avLst/>
                  </a:prstGeom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noFill/>
                    </a:endParaRPr>
                  </a:p>
                </p:txBody>
              </p:sp>
              <p:sp>
                <p:nvSpPr>
                  <p:cNvPr id="15" name="TextBox 14">
                    <a:extLst>
                      <a:ext uri="{FF2B5EF4-FFF2-40B4-BE49-F238E27FC236}">
                        <a16:creationId xmlns:a16="http://schemas.microsoft.com/office/drawing/2014/main" id="{69CBF57B-D958-496F-8D50-4BDF32C93A1C}"/>
                      </a:ext>
                    </a:extLst>
                  </p:cNvPr>
                  <p:cNvSpPr txBox="1"/>
                  <p:nvPr/>
                </p:nvSpPr>
                <p:spPr>
                  <a:xfrm>
                    <a:off x="9536300" y="3828670"/>
                    <a:ext cx="981359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800" dirty="0"/>
                      <a:t>Least likely* to tell </a:t>
                    </a:r>
                  </a:p>
                  <a:p>
                    <a:r>
                      <a:rPr lang="en-US" sz="800" dirty="0"/>
                      <a:t>employer of </a:t>
                    </a:r>
                  </a:p>
                  <a:p>
                    <a:r>
                      <a:rPr lang="en-US" sz="800" dirty="0"/>
                      <a:t>caregiver situation</a:t>
                    </a:r>
                  </a:p>
                </p:txBody>
              </p:sp>
            </p:grpSp>
            <p:cxnSp>
              <p:nvCxnSpPr>
                <p:cNvPr id="20" name="Straight Arrow Connector 19">
                  <a:extLst>
                    <a:ext uri="{FF2B5EF4-FFF2-40B4-BE49-F238E27FC236}">
                      <a16:creationId xmlns:a16="http://schemas.microsoft.com/office/drawing/2014/main" id="{2922FFD6-6ED2-49F8-9A5B-CE3777F1008C}"/>
                    </a:ext>
                  </a:extLst>
                </p:cNvPr>
                <p:cNvCxnSpPr>
                  <a:cxnSpLocks/>
                  <a:endCxn id="14" idx="1"/>
                </p:cNvCxnSpPr>
                <p:nvPr/>
              </p:nvCxnSpPr>
              <p:spPr>
                <a:xfrm flipV="1">
                  <a:off x="8857488" y="4944306"/>
                  <a:ext cx="294907" cy="499434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Arrow Connector 20">
                  <a:extLst>
                    <a:ext uri="{FF2B5EF4-FFF2-40B4-BE49-F238E27FC236}">
                      <a16:creationId xmlns:a16="http://schemas.microsoft.com/office/drawing/2014/main" id="{4F13CF5E-4255-42D5-AFC9-56C52F4E72C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873314" y="5443642"/>
                  <a:ext cx="279081" cy="469814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8D7ADD06-A093-4446-9998-EAD7C7171A0F}"/>
                  </a:ext>
                </a:extLst>
              </p:cNvPr>
              <p:cNvGrpSpPr/>
              <p:nvPr/>
            </p:nvGrpSpPr>
            <p:grpSpPr>
              <a:xfrm>
                <a:off x="9127271" y="1236070"/>
                <a:ext cx="1553879" cy="1047411"/>
                <a:chOff x="9127271" y="1372595"/>
                <a:chExt cx="1553879" cy="1047411"/>
              </a:xfrm>
            </p:grpSpPr>
            <p:sp>
              <p:nvSpPr>
                <p:cNvPr id="36" name="Rectangle: Rounded Corners 35">
                  <a:extLst>
                    <a:ext uri="{FF2B5EF4-FFF2-40B4-BE49-F238E27FC236}">
                      <a16:creationId xmlns:a16="http://schemas.microsoft.com/office/drawing/2014/main" id="{42F40A05-6DE5-4212-BA06-95DCE6856B57}"/>
                    </a:ext>
                  </a:extLst>
                </p:cNvPr>
                <p:cNvSpPr/>
                <p:nvPr/>
              </p:nvSpPr>
              <p:spPr>
                <a:xfrm>
                  <a:off x="9127271" y="1372595"/>
                  <a:ext cx="1553878" cy="998171"/>
                </a:xfrm>
                <a:prstGeom prst="round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noFill/>
                  </a:endParaRPr>
                </a:p>
              </p:txBody>
            </p:sp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9CECD0B6-950D-46D8-87B7-31AD459E87AA}"/>
                    </a:ext>
                  </a:extLst>
                </p:cNvPr>
                <p:cNvSpPr txBox="1"/>
                <p:nvPr/>
              </p:nvSpPr>
              <p:spPr>
                <a:xfrm>
                  <a:off x="9127271" y="1465899"/>
                  <a:ext cx="1553879" cy="9541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800" dirty="0"/>
                    <a:t>Greater negative consequences </a:t>
                  </a: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r>
                    <a:rPr lang="en-US" sz="800" dirty="0"/>
                    <a:t>High emotional stress</a:t>
                  </a: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r>
                    <a:rPr lang="en-US" sz="800" dirty="0"/>
                    <a:t>Financial strain</a:t>
                  </a: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r>
                    <a:rPr lang="en-US" sz="800" dirty="0"/>
                    <a:t>Physical strain</a:t>
                  </a: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r>
                    <a:rPr lang="en-US" sz="800" dirty="0"/>
                    <a:t>Report poor health due to caregiving situation</a:t>
                  </a:r>
                </a:p>
                <a:p>
                  <a:pPr algn="ctr"/>
                  <a:endParaRPr lang="en-US" sz="800" dirty="0"/>
                </a:p>
              </p:txBody>
            </p:sp>
          </p:grpSp>
          <p:cxnSp>
            <p:nvCxnSpPr>
              <p:cNvPr id="39" name="Straight Arrow Connector 38">
                <a:extLst>
                  <a:ext uri="{FF2B5EF4-FFF2-40B4-BE49-F238E27FC236}">
                    <a16:creationId xmlns:a16="http://schemas.microsoft.com/office/drawing/2014/main" id="{5071CE58-9526-4CEE-9CAD-7F4644D78F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80006" y="1755830"/>
                <a:ext cx="24726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B81A8483-DD57-4D97-A8A4-27DBD4C2D1FD}"/>
                </a:ext>
              </a:extLst>
            </p:cNvPr>
            <p:cNvCxnSpPr>
              <a:cxnSpLocks/>
            </p:cNvCxnSpPr>
            <p:nvPr/>
          </p:nvCxnSpPr>
          <p:spPr>
            <a:xfrm>
              <a:off x="9474677" y="3507021"/>
              <a:ext cx="2276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43142537-1461-45B2-9273-8690D662ED89}"/>
              </a:ext>
            </a:extLst>
          </p:cNvPr>
          <p:cNvSpPr txBox="1"/>
          <p:nvPr/>
        </p:nvSpPr>
        <p:spPr>
          <a:xfrm>
            <a:off x="500830" y="446891"/>
            <a:ext cx="4507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Characteristics of Millennial Family Caregivers </a:t>
            </a:r>
          </a:p>
          <a:p>
            <a:endParaRPr lang="en-US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755A26D-EF47-4879-95DA-21E8728C0887}"/>
              </a:ext>
            </a:extLst>
          </p:cNvPr>
          <p:cNvSpPr txBox="1"/>
          <p:nvPr/>
        </p:nvSpPr>
        <p:spPr>
          <a:xfrm>
            <a:off x="500830" y="6081443"/>
            <a:ext cx="41456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Key</a:t>
            </a:r>
          </a:p>
          <a:p>
            <a:r>
              <a:rPr lang="en-US" sz="900" dirty="0"/>
              <a:t>AAPI = Asian American </a:t>
            </a:r>
            <a:r>
              <a:rPr lang="en-US" sz="900"/>
              <a:t>Pacific Islander</a:t>
            </a:r>
            <a:endParaRPr lang="en-US" sz="900" dirty="0"/>
          </a:p>
          <a:p>
            <a:r>
              <a:rPr lang="en-US" sz="900" dirty="0"/>
              <a:t>*than any other generation of caregiver</a:t>
            </a:r>
          </a:p>
          <a:p>
            <a:r>
              <a:rPr lang="en-US" sz="900" dirty="0"/>
              <a:t>**racial diversity based upon the percentage of millennials within each racial group </a:t>
            </a:r>
          </a:p>
        </p:txBody>
      </p:sp>
    </p:spTree>
    <p:extLst>
      <p:ext uri="{BB962C8B-B14F-4D97-AF65-F5344CB8AC3E}">
        <p14:creationId xmlns:p14="http://schemas.microsoft.com/office/powerpoint/2010/main" val="1105891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84CCAAB2D8B94C9E80AEE0F968D4E3" ma:contentTypeVersion="16" ma:contentTypeDescription="Create a new document." ma:contentTypeScope="" ma:versionID="d63d8fec38fad7d1a60de83c4ac9f338">
  <xsd:schema xmlns:xsd="http://www.w3.org/2001/XMLSchema" xmlns:xs="http://www.w3.org/2001/XMLSchema" xmlns:p="http://schemas.microsoft.com/office/2006/metadata/properties" xmlns:ns2="115335aa-b14d-43fc-bc3f-f6c2eb8e2e98" xmlns:ns3="e6718f48-bae5-4a3b-98de-cc0791a0f4dd" targetNamespace="http://schemas.microsoft.com/office/2006/metadata/properties" ma:root="true" ma:fieldsID="25a4bd9ba85c517d8a2420a09b45e86f" ns2:_="" ns3:_="">
    <xsd:import namespace="115335aa-b14d-43fc-bc3f-f6c2eb8e2e98"/>
    <xsd:import namespace="e6718f48-bae5-4a3b-98de-cc0791a0f4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5335aa-b14d-43fc-bc3f-f6c2eb8e2e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7d5b859-ebfe-4755-9808-2198ae9c60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718f48-bae5-4a3b-98de-cc0791a0f4dd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682f190-dbc2-421d-b101-020c9c793152}" ma:internalName="TaxCatchAll" ma:showField="CatchAllData" ma:web="e6718f48-bae5-4a3b-98de-cc0791a0f4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15335aa-b14d-43fc-bc3f-f6c2eb8e2e98">
      <Terms xmlns="http://schemas.microsoft.com/office/infopath/2007/PartnerControls"/>
    </lcf76f155ced4ddcb4097134ff3c332f>
    <TaxCatchAll xmlns="e6718f48-bae5-4a3b-98de-cc0791a0f4dd" xsi:nil="true"/>
  </documentManagement>
</p:properties>
</file>

<file path=customXml/itemProps1.xml><?xml version="1.0" encoding="utf-8"?>
<ds:datastoreItem xmlns:ds="http://schemas.openxmlformats.org/officeDocument/2006/customXml" ds:itemID="{DAD2EABD-4421-4E4A-B142-10F8801BDC6A}"/>
</file>

<file path=customXml/itemProps2.xml><?xml version="1.0" encoding="utf-8"?>
<ds:datastoreItem xmlns:ds="http://schemas.openxmlformats.org/officeDocument/2006/customXml" ds:itemID="{8AA42DA3-8D52-4571-88BA-2500A250D667}"/>
</file>

<file path=customXml/itemProps3.xml><?xml version="1.0" encoding="utf-8"?>
<ds:datastoreItem xmlns:ds="http://schemas.openxmlformats.org/officeDocument/2006/customXml" ds:itemID="{7019D70F-CFDE-4E75-936D-5C97B3B8758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687</TotalTime>
  <Words>225</Words>
  <Application>Microsoft Office PowerPoint</Application>
  <PresentationFormat>Widescreen</PresentationFormat>
  <Paragraphs>50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Pohl</dc:creator>
  <cp:lastModifiedBy>Andrea L. Browning</cp:lastModifiedBy>
  <cp:revision>27</cp:revision>
  <dcterms:created xsi:type="dcterms:W3CDTF">2019-08-15T17:44:02Z</dcterms:created>
  <dcterms:modified xsi:type="dcterms:W3CDTF">2019-09-04T12:48:23Z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0x010100FB84CCAAB2D8B94C9E80AEE0F968D4E3</vt:lpwstr>
  </property>
  <property fmtid="{D5CDD505-2E9C-101B-9397-08002B2CF9AE}" pid="3" name="Order">
    <vt:r8>100</vt:r8>
  </property>
</Properties>
</file>