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handoutMasterIdLst>
    <p:handoutMasterId r:id="rId29"/>
  </p:handoutMasterIdLst>
  <p:sldIdLst>
    <p:sldId id="501" r:id="rId5"/>
    <p:sldId id="554" r:id="rId6"/>
    <p:sldId id="560" r:id="rId7"/>
    <p:sldId id="559" r:id="rId8"/>
    <p:sldId id="313" r:id="rId9"/>
    <p:sldId id="430" r:id="rId10"/>
    <p:sldId id="555" r:id="rId11"/>
    <p:sldId id="556" r:id="rId12"/>
    <p:sldId id="440" r:id="rId13"/>
    <p:sldId id="321" r:id="rId14"/>
    <p:sldId id="538" r:id="rId15"/>
    <p:sldId id="540" r:id="rId16"/>
    <p:sldId id="334" r:id="rId17"/>
    <p:sldId id="495" r:id="rId18"/>
    <p:sldId id="562" r:id="rId19"/>
    <p:sldId id="465" r:id="rId20"/>
    <p:sldId id="566" r:id="rId21"/>
    <p:sldId id="564" r:id="rId22"/>
    <p:sldId id="565" r:id="rId23"/>
    <p:sldId id="541" r:id="rId24"/>
    <p:sldId id="484" r:id="rId25"/>
    <p:sldId id="561" r:id="rId26"/>
    <p:sldId id="527" r:id="rId27"/>
  </p:sldIdLst>
  <p:sldSz cx="9144000" cy="6858000" type="screen4x3"/>
  <p:notesSz cx="7023100" cy="9309100"/>
  <p:custDataLst>
    <p:tags r:id="rId30"/>
  </p:custDataLst>
  <p:defaultTextStyle>
    <a:defPPr>
      <a:defRPr lang="en-US"/>
    </a:defPPr>
    <a:lvl1pPr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16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6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76092"/>
    <a:srgbClr val="4653A3"/>
    <a:srgbClr val="17BBF5"/>
    <a:srgbClr val="4499C8"/>
    <a:srgbClr val="6982A3"/>
    <a:srgbClr val="D00435"/>
    <a:srgbClr val="2408CC"/>
    <a:srgbClr val="3616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200E40-5E29-48F7-B0B8-2F70C331DCD3}" v="6" dt="2023-06-27T20:14:00.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828"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2"/>
    </p:cViewPr>
  </p:sorterViewPr>
  <p:notesViewPr>
    <p:cSldViewPr>
      <p:cViewPr varScale="1">
        <p:scale>
          <a:sx n="44" d="100"/>
          <a:sy n="44" d="100"/>
        </p:scale>
        <p:origin x="-2442" y="-102"/>
      </p:cViewPr>
      <p:guideLst>
        <p:guide orient="horz" pos="2932"/>
        <p:guide pos="221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L. Browning" userId="aa32dd76-d095-4f7c-ab83-e674fb590cec" providerId="ADAL" clId="{8D200E40-5E29-48F7-B0B8-2F70C331DCD3}"/>
    <pc:docChg chg="modSld">
      <pc:chgData name="Andrea L. Browning" userId="aa32dd76-d095-4f7c-ab83-e674fb590cec" providerId="ADAL" clId="{8D200E40-5E29-48F7-B0B8-2F70C331DCD3}" dt="2023-06-27T20:14:00.892" v="5" actId="962"/>
      <pc:docMkLst>
        <pc:docMk/>
      </pc:docMkLst>
      <pc:sldChg chg="modSp">
        <pc:chgData name="Andrea L. Browning" userId="aa32dd76-d095-4f7c-ab83-e674fb590cec" providerId="ADAL" clId="{8D200E40-5E29-48F7-B0B8-2F70C331DCD3}" dt="2023-06-27T20:13:51.263" v="1" actId="962"/>
        <pc:sldMkLst>
          <pc:docMk/>
          <pc:sldMk cId="0" sldId="313"/>
        </pc:sldMkLst>
        <pc:picChg chg="mod">
          <ac:chgData name="Andrea L. Browning" userId="aa32dd76-d095-4f7c-ab83-e674fb590cec" providerId="ADAL" clId="{8D200E40-5E29-48F7-B0B8-2F70C331DCD3}" dt="2023-06-27T20:13:51.263" v="1" actId="962"/>
          <ac:picMkLst>
            <pc:docMk/>
            <pc:sldMk cId="0" sldId="313"/>
            <ac:picMk id="12293" creationId="{95061E59-04C9-97DB-BC1F-841845A63F3C}"/>
          </ac:picMkLst>
        </pc:picChg>
      </pc:sldChg>
      <pc:sldChg chg="modSp">
        <pc:chgData name="Andrea L. Browning" userId="aa32dd76-d095-4f7c-ab83-e674fb590cec" providerId="ADAL" clId="{8D200E40-5E29-48F7-B0B8-2F70C331DCD3}" dt="2023-06-27T20:14:00.892" v="5" actId="962"/>
        <pc:sldMkLst>
          <pc:docMk/>
          <pc:sldMk cId="0" sldId="430"/>
        </pc:sldMkLst>
        <pc:picChg chg="mod">
          <ac:chgData name="Andrea L. Browning" userId="aa32dd76-d095-4f7c-ab83-e674fb590cec" providerId="ADAL" clId="{8D200E40-5E29-48F7-B0B8-2F70C331DCD3}" dt="2023-06-27T20:14:00.892" v="5" actId="962"/>
          <ac:picMkLst>
            <pc:docMk/>
            <pc:sldMk cId="0" sldId="430"/>
            <ac:picMk id="14341" creationId="{016ADA98-9C20-D606-DCA6-2BD2A7DCF57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FDBCA9D-3155-5BE2-D254-D8BF08221ECF}"/>
              </a:ext>
            </a:extLst>
          </p:cNvPr>
          <p:cNvSpPr>
            <a:spLocks noGrp="1"/>
          </p:cNvSpPr>
          <p:nvPr>
            <p:ph type="hdr" sz="quarter"/>
          </p:nvPr>
        </p:nvSpPr>
        <p:spPr>
          <a:xfrm>
            <a:off x="0" y="0"/>
            <a:ext cx="3044825" cy="465138"/>
          </a:xfrm>
          <a:prstGeom prst="rect">
            <a:avLst/>
          </a:prstGeom>
        </p:spPr>
        <p:txBody>
          <a:bodyPr vert="horz" lIns="92309" tIns="46154" rIns="92309" bIns="46154"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C11BC371-A86B-3464-7160-932473A496B1}"/>
              </a:ext>
            </a:extLst>
          </p:cNvPr>
          <p:cNvSpPr>
            <a:spLocks noGrp="1"/>
          </p:cNvSpPr>
          <p:nvPr>
            <p:ph type="dt" sz="quarter" idx="1"/>
          </p:nvPr>
        </p:nvSpPr>
        <p:spPr>
          <a:xfrm>
            <a:off x="3976688" y="0"/>
            <a:ext cx="3044825" cy="465138"/>
          </a:xfrm>
          <a:prstGeom prst="rect">
            <a:avLst/>
          </a:prstGeom>
        </p:spPr>
        <p:txBody>
          <a:bodyPr vert="horz" wrap="square" lIns="92309" tIns="46154" rIns="92309" bIns="46154" numCol="1" anchor="t" anchorCtr="0" compatLnSpc="1">
            <a:prstTxWarp prst="textNoShape">
              <a:avLst/>
            </a:prstTxWarp>
          </a:bodyPr>
          <a:lstStyle>
            <a:lvl1pPr algn="r" eaLnBrk="1" hangingPunct="1">
              <a:defRPr sz="1200">
                <a:latin typeface="Calibri" pitchFamily="34" charset="0"/>
              </a:defRPr>
            </a:lvl1pPr>
          </a:lstStyle>
          <a:p>
            <a:pPr>
              <a:defRPr/>
            </a:pPr>
            <a:fld id="{093ACEFF-A0AC-4466-B238-1B78F63C3A66}" type="datetimeFigureOut">
              <a:rPr lang="en-US" altLang="en-US"/>
              <a:pPr>
                <a:defRPr/>
              </a:pPr>
              <a:t>6/27/2023</a:t>
            </a:fld>
            <a:endParaRPr lang="en-US" altLang="en-US"/>
          </a:p>
        </p:txBody>
      </p:sp>
      <p:sp>
        <p:nvSpPr>
          <p:cNvPr id="4" name="Footer Placeholder 3">
            <a:extLst>
              <a:ext uri="{FF2B5EF4-FFF2-40B4-BE49-F238E27FC236}">
                <a16:creationId xmlns:a16="http://schemas.microsoft.com/office/drawing/2014/main" id="{AB663250-9BC6-9061-C132-05D38B51CA0B}"/>
              </a:ext>
            </a:extLst>
          </p:cNvPr>
          <p:cNvSpPr>
            <a:spLocks noGrp="1"/>
          </p:cNvSpPr>
          <p:nvPr>
            <p:ph type="ftr" sz="quarter" idx="2"/>
          </p:nvPr>
        </p:nvSpPr>
        <p:spPr>
          <a:xfrm>
            <a:off x="0" y="8842375"/>
            <a:ext cx="3044825" cy="465138"/>
          </a:xfrm>
          <a:prstGeom prst="rect">
            <a:avLst/>
          </a:prstGeom>
        </p:spPr>
        <p:txBody>
          <a:bodyPr vert="horz" lIns="92309" tIns="46154" rIns="92309" bIns="46154"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61DD6DD6-79A7-1C29-3147-D271335B4C97}"/>
              </a:ext>
            </a:extLst>
          </p:cNvPr>
          <p:cNvSpPr>
            <a:spLocks noGrp="1"/>
          </p:cNvSpPr>
          <p:nvPr>
            <p:ph type="sldNum" sz="quarter" idx="3"/>
          </p:nvPr>
        </p:nvSpPr>
        <p:spPr>
          <a:xfrm>
            <a:off x="3976688" y="8842375"/>
            <a:ext cx="3044825" cy="465138"/>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E8C0CB20-3A9D-43AC-9347-07D1F58074A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CB84DEF-99A0-80C4-8372-B2A589D15FC1}"/>
              </a:ext>
            </a:extLst>
          </p:cNvPr>
          <p:cNvSpPr>
            <a:spLocks noGrp="1"/>
          </p:cNvSpPr>
          <p:nvPr>
            <p:ph type="hdr" sz="quarter"/>
          </p:nvPr>
        </p:nvSpPr>
        <p:spPr>
          <a:xfrm>
            <a:off x="0" y="0"/>
            <a:ext cx="3044825" cy="465138"/>
          </a:xfrm>
          <a:prstGeom prst="rect">
            <a:avLst/>
          </a:prstGeom>
        </p:spPr>
        <p:txBody>
          <a:bodyPr vert="horz" lIns="92309" tIns="46154" rIns="92309" bIns="46154"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81004BE-F191-7BD1-4FBE-38CEE22555B5}"/>
              </a:ext>
            </a:extLst>
          </p:cNvPr>
          <p:cNvSpPr>
            <a:spLocks noGrp="1"/>
          </p:cNvSpPr>
          <p:nvPr>
            <p:ph type="dt" idx="1"/>
          </p:nvPr>
        </p:nvSpPr>
        <p:spPr>
          <a:xfrm>
            <a:off x="3976688" y="0"/>
            <a:ext cx="3044825" cy="465138"/>
          </a:xfrm>
          <a:prstGeom prst="rect">
            <a:avLst/>
          </a:prstGeom>
        </p:spPr>
        <p:txBody>
          <a:bodyPr vert="horz" wrap="square" lIns="92309" tIns="46154" rIns="92309" bIns="46154" numCol="1" anchor="t" anchorCtr="0" compatLnSpc="1">
            <a:prstTxWarp prst="textNoShape">
              <a:avLst/>
            </a:prstTxWarp>
          </a:bodyPr>
          <a:lstStyle>
            <a:lvl1pPr algn="r" eaLnBrk="1" hangingPunct="1">
              <a:defRPr sz="1200">
                <a:latin typeface="Calibri" pitchFamily="34" charset="0"/>
              </a:defRPr>
            </a:lvl1pPr>
          </a:lstStyle>
          <a:p>
            <a:pPr>
              <a:defRPr/>
            </a:pPr>
            <a:fld id="{9602FF28-8B40-47E4-A933-B97345CC177E}" type="datetimeFigureOut">
              <a:rPr lang="en-US" altLang="en-US"/>
              <a:pPr>
                <a:defRPr/>
              </a:pPr>
              <a:t>6/27/2023</a:t>
            </a:fld>
            <a:endParaRPr lang="en-US" altLang="en-US"/>
          </a:p>
        </p:txBody>
      </p:sp>
      <p:sp>
        <p:nvSpPr>
          <p:cNvPr id="4" name="Slide Image Placeholder 3">
            <a:extLst>
              <a:ext uri="{FF2B5EF4-FFF2-40B4-BE49-F238E27FC236}">
                <a16:creationId xmlns:a16="http://schemas.microsoft.com/office/drawing/2014/main" id="{4412F3F4-0E64-F39F-9581-A3D82DA7E2FF}"/>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2309" tIns="46154" rIns="92309" bIns="46154" rtlCol="0" anchor="ctr"/>
          <a:lstStyle/>
          <a:p>
            <a:pPr lvl="0"/>
            <a:endParaRPr lang="en-US" noProof="0"/>
          </a:p>
        </p:txBody>
      </p:sp>
      <p:sp>
        <p:nvSpPr>
          <p:cNvPr id="5" name="Notes Placeholder 4">
            <a:extLst>
              <a:ext uri="{FF2B5EF4-FFF2-40B4-BE49-F238E27FC236}">
                <a16:creationId xmlns:a16="http://schemas.microsoft.com/office/drawing/2014/main" id="{D03CF4EB-D70C-E480-36DB-8FEB60CDD16F}"/>
              </a:ext>
            </a:extLst>
          </p:cNvPr>
          <p:cNvSpPr>
            <a:spLocks noGrp="1"/>
          </p:cNvSpPr>
          <p:nvPr>
            <p:ph type="body" sz="quarter" idx="3"/>
          </p:nvPr>
        </p:nvSpPr>
        <p:spPr>
          <a:xfrm>
            <a:off x="703263" y="4422775"/>
            <a:ext cx="5618162" cy="4187825"/>
          </a:xfrm>
          <a:prstGeom prst="rect">
            <a:avLst/>
          </a:prstGeom>
        </p:spPr>
        <p:txBody>
          <a:bodyPr vert="horz" lIns="92309" tIns="46154" rIns="92309" bIns="4615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9C0819C-B610-C6EC-80E1-1EE29305EB81}"/>
              </a:ext>
            </a:extLst>
          </p:cNvPr>
          <p:cNvSpPr>
            <a:spLocks noGrp="1"/>
          </p:cNvSpPr>
          <p:nvPr>
            <p:ph type="ftr" sz="quarter" idx="4"/>
          </p:nvPr>
        </p:nvSpPr>
        <p:spPr>
          <a:xfrm>
            <a:off x="0" y="8842375"/>
            <a:ext cx="3044825" cy="465138"/>
          </a:xfrm>
          <a:prstGeom prst="rect">
            <a:avLst/>
          </a:prstGeom>
        </p:spPr>
        <p:txBody>
          <a:bodyPr vert="horz" lIns="92309" tIns="46154" rIns="92309" bIns="46154"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4BF0687D-F7BE-6F37-5F39-9C27EB025E53}"/>
              </a:ext>
            </a:extLst>
          </p:cNvPr>
          <p:cNvSpPr>
            <a:spLocks noGrp="1"/>
          </p:cNvSpPr>
          <p:nvPr>
            <p:ph type="sldNum" sz="quarter" idx="5"/>
          </p:nvPr>
        </p:nvSpPr>
        <p:spPr>
          <a:xfrm>
            <a:off x="3976688" y="8842375"/>
            <a:ext cx="3044825" cy="465138"/>
          </a:xfrm>
          <a:prstGeom prst="rect">
            <a:avLst/>
          </a:prstGeom>
        </p:spPr>
        <p:txBody>
          <a:bodyPr vert="horz" wrap="square" lIns="92309" tIns="46154" rIns="92309" bIns="46154"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F8499DC-32E4-43C9-A227-7038A121BF6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D27FC37-F8ED-9D66-20A3-A3E35269AA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631CD78E-2609-1587-8018-8B5866200E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9A4D7F4F-F2A6-4607-1D47-C26188F8CD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E6FAB3B-9A80-D4E2-AF64-41FFD48BFB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a:extLst>
              <a:ext uri="{FF2B5EF4-FFF2-40B4-BE49-F238E27FC236}">
                <a16:creationId xmlns:a16="http://schemas.microsoft.com/office/drawing/2014/main" id="{167C3000-9FA4-4592-8553-8B68A90FA3D3}"/>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1F7D2DB0-7A41-44AC-980E-A669A83C3E49}" type="slidenum">
              <a:rPr lang="en-US" altLang="en-US" sz="1200">
                <a:latin typeface="Calibri" panose="020F0502020204030204" pitchFamily="34" charset="0"/>
              </a:rPr>
              <a:pPr algn="r" eaLnBrk="1" hangingPunct="1"/>
              <a:t>13</a:t>
            </a:fld>
            <a:endParaRPr lang="en-US" altLang="en-US" sz="1200">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32A68A50-E150-B3AF-11F6-C767E0285B1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EBF1E958-73EB-2439-016D-88BFA6C775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0D16943E-8ACA-1111-5D7A-DF4A29332A4F}"/>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354E90B8-7FEC-4B2C-B6A8-AD44AB755726}" type="slidenum">
              <a:rPr lang="en-US" altLang="en-US" sz="1200">
                <a:latin typeface="Calibri" panose="020F0502020204030204" pitchFamily="34" charset="0"/>
              </a:rPr>
              <a:pPr algn="r" eaLnBrk="1" hangingPunct="1"/>
              <a:t>14</a:t>
            </a:fld>
            <a:endParaRPr lang="en-US" altLang="en-US" sz="1200">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92348B6A-0836-1703-2CC3-00169F056B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E1D76C77-3392-7A35-1627-1497CD8B62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0724" name="Slide Number Placeholder 3">
            <a:extLst>
              <a:ext uri="{FF2B5EF4-FFF2-40B4-BE49-F238E27FC236}">
                <a16:creationId xmlns:a16="http://schemas.microsoft.com/office/drawing/2014/main" id="{9882E084-E767-122E-B20F-DBBEAFA49288}"/>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193BD483-34B6-475D-A77F-DA6E0FC139FB}" type="slidenum">
              <a:rPr lang="en-US" altLang="en-US" sz="1200">
                <a:latin typeface="Calibri" panose="020F0502020204030204" pitchFamily="34" charset="0"/>
              </a:rPr>
              <a:pPr algn="r" eaLnBrk="1" hangingPunct="1"/>
              <a:t>15</a:t>
            </a:fld>
            <a:endParaRPr lang="en-US" altLang="en-US" sz="1200">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02391A3-D4D3-5867-DD15-C2F1EC883D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A7CA8FB-99E2-9306-01B1-97A2FD1165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715E5ABB-2ACF-692A-377E-CC00DB926B73}"/>
              </a:ext>
            </a:extLst>
          </p:cNvPr>
          <p:cNvSpPr txBox="1">
            <a:spLocks noGrp="1"/>
          </p:cNvSpPr>
          <p:nvPr/>
        </p:nvSpPr>
        <p:spPr bwMode="auto">
          <a:xfrm>
            <a:off x="3978275" y="8842375"/>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9DF4A0D5-35A0-4CF3-BDE6-DD2D2C0FC6ED}" type="slidenum">
              <a:rPr lang="en-US" altLang="en-US" sz="1200">
                <a:latin typeface="Calibri" panose="020F0502020204030204" pitchFamily="34" charset="0"/>
              </a:rPr>
              <a:pPr algn="r" eaLnBrk="1" hangingPunct="1"/>
              <a:t>2</a:t>
            </a:fld>
            <a:endParaRPr lang="en-US" altLang="en-US" sz="1200">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207BE540-8803-5B1B-1F05-ECD9313C80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AAA917C2-3609-1C51-3173-017C3AAF1B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E69FDA7D-3C7B-F9D7-2E4A-BC604CAF21A1}"/>
              </a:ext>
            </a:extLst>
          </p:cNvPr>
          <p:cNvSpPr txBox="1">
            <a:spLocks noGrp="1"/>
          </p:cNvSpPr>
          <p:nvPr/>
        </p:nvSpPr>
        <p:spPr bwMode="auto">
          <a:xfrm>
            <a:off x="3978275" y="8842375"/>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E698D0D8-A7C8-4A7F-B863-8962844297DD}" type="slidenum">
              <a:rPr lang="en-US" altLang="en-US" sz="1200">
                <a:latin typeface="Calibri" panose="020F0502020204030204" pitchFamily="34" charset="0"/>
              </a:rPr>
              <a:pPr algn="r" eaLnBrk="1" hangingPunct="1"/>
              <a:t>3</a:t>
            </a:fld>
            <a:endParaRPr lang="en-US" altLang="en-US" sz="1200">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4BBCF1B3-874D-67D2-F772-D0C6C6889F8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EF47ABE6-1930-0D1D-CB5E-7E67EA4485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61520E0B-01CB-BCAB-6C69-90319991DB67}"/>
              </a:ext>
            </a:extLst>
          </p:cNvPr>
          <p:cNvSpPr txBox="1">
            <a:spLocks noGrp="1"/>
          </p:cNvSpPr>
          <p:nvPr/>
        </p:nvSpPr>
        <p:spPr bwMode="auto">
          <a:xfrm>
            <a:off x="3978275" y="8842375"/>
            <a:ext cx="3043238"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46" tIns="46223" rIns="92446" bIns="46223"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E4E05308-224D-4342-BCD8-3658DDD20D27}" type="slidenum">
              <a:rPr lang="en-US" altLang="en-US" sz="1200">
                <a:latin typeface="Calibri" panose="020F0502020204030204" pitchFamily="34" charset="0"/>
              </a:rPr>
              <a:pPr algn="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C98F344-2A0D-4F88-334D-C5F140FCE21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F615CEF2-CB16-9E5B-8886-7F8BF935DC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93C75F0-DD5A-6F33-7042-3A2C4FC83718}"/>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4B2CFF16-F81C-4E79-8F55-D2C11D15D80E}" type="slidenum">
              <a:rPr lang="en-US" altLang="en-US" sz="1200">
                <a:latin typeface="Calibri" panose="020F0502020204030204" pitchFamily="34" charset="0"/>
              </a:rPr>
              <a:pPr algn="r" eaLnBrk="1" hangingPunct="1"/>
              <a:t>5</a:t>
            </a:fld>
            <a:endParaRPr lang="en-US" altLang="en-US" sz="1200">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AF8129F7-EBA7-E479-E05B-FB4660168A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D37F0204-FE28-5E9E-13FA-37101FF7C1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C498C345-39D1-09B5-026D-42BB038D24C9}"/>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85BC5172-A39F-4B44-8BC6-B5EAA68A73FF}" type="slidenum">
              <a:rPr lang="en-US" altLang="en-US" sz="1200">
                <a:latin typeface="Calibri" panose="020F0502020204030204" pitchFamily="34" charset="0"/>
              </a:rPr>
              <a:pPr algn="r" eaLnBrk="1" hangingPunct="1"/>
              <a:t>6</a:t>
            </a:fld>
            <a:endParaRPr lang="en-US" altLang="en-US" sz="1200">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0661334-D1A5-0C63-EF45-5E9BD1D923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0A5F5650-9712-C0C5-D57A-305334671F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0484" name="Slide Number Placeholder 3">
            <a:extLst>
              <a:ext uri="{FF2B5EF4-FFF2-40B4-BE49-F238E27FC236}">
                <a16:creationId xmlns:a16="http://schemas.microsoft.com/office/drawing/2014/main" id="{B27B46F1-1D6B-90A0-2179-EA7D6F48F344}"/>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D099C8E8-33BB-462A-9887-DAFDB79D5EEA}" type="slidenum">
              <a:rPr lang="en-US" altLang="en-US" sz="1200">
                <a:latin typeface="Calibri" panose="020F0502020204030204" pitchFamily="34" charset="0"/>
              </a:rPr>
              <a:pPr algn="r" eaLnBrk="1" hangingPunct="1"/>
              <a:t>10</a:t>
            </a:fld>
            <a:endParaRPr lang="en-US" altLang="en-US" sz="1200">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A4431994-1B1A-1BF6-5764-E4DB2008F65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243C6742-F16B-C037-B8F2-4C2D0B2BB5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2532" name="Slide Number Placeholder 3">
            <a:extLst>
              <a:ext uri="{FF2B5EF4-FFF2-40B4-BE49-F238E27FC236}">
                <a16:creationId xmlns:a16="http://schemas.microsoft.com/office/drawing/2014/main" id="{56BDEF4F-3734-F4FA-C24F-E4502B249388}"/>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C5C2B293-517D-421F-98DD-75222DFC9F3D}" type="slidenum">
              <a:rPr lang="en-US" altLang="en-US" sz="1200">
                <a:latin typeface="Calibri" panose="020F0502020204030204" pitchFamily="34" charset="0"/>
              </a:rPr>
              <a:pPr algn="r" eaLnBrk="1" hangingPunct="1"/>
              <a:t>11</a:t>
            </a:fld>
            <a:endParaRPr lang="en-US" altLang="en-US" sz="1200">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98F5CF11-784E-B9FA-BDA3-0335128732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67738CE4-FF24-FBDB-38EC-0E2368F2DC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4580" name="Slide Number Placeholder 3">
            <a:extLst>
              <a:ext uri="{FF2B5EF4-FFF2-40B4-BE49-F238E27FC236}">
                <a16:creationId xmlns:a16="http://schemas.microsoft.com/office/drawing/2014/main" id="{A53AD35A-E477-B36E-51A9-4E45B736F888}"/>
              </a:ext>
            </a:extLst>
          </p:cNvPr>
          <p:cNvSpPr txBox="1">
            <a:spLocks noGrp="1"/>
          </p:cNvSpPr>
          <p:nvPr/>
        </p:nvSpPr>
        <p:spPr bwMode="auto">
          <a:xfrm>
            <a:off x="3976688" y="8842375"/>
            <a:ext cx="3044825"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09" tIns="46154" rIns="92309" bIns="46154" anchor="b"/>
          <a:lstStyle>
            <a:lvl1pPr>
              <a:defRPr sz="1600">
                <a:solidFill>
                  <a:schemeClr val="tx1"/>
                </a:solidFill>
                <a:latin typeface="Arial" panose="020B0604020202020204" pitchFamily="34" charset="0"/>
                <a:ea typeface="MS PGothic" panose="020B0600070205080204" pitchFamily="34" charset="-128"/>
              </a:defRPr>
            </a:lvl1pPr>
            <a:lvl2pPr marL="742950" indent="-285750">
              <a:defRPr sz="1600">
                <a:solidFill>
                  <a:schemeClr val="tx1"/>
                </a:solidFill>
                <a:latin typeface="Arial" panose="020B0604020202020204" pitchFamily="34" charset="0"/>
                <a:ea typeface="MS PGothic" panose="020B0600070205080204" pitchFamily="34" charset="-128"/>
              </a:defRPr>
            </a:lvl2pPr>
            <a:lvl3pPr marL="1143000" indent="-228600">
              <a:defRPr sz="1600">
                <a:solidFill>
                  <a:schemeClr val="tx1"/>
                </a:solidFill>
                <a:latin typeface="Arial" panose="020B0604020202020204" pitchFamily="34" charset="0"/>
                <a:ea typeface="MS PGothic" panose="020B0600070205080204" pitchFamily="34" charset="-128"/>
              </a:defRPr>
            </a:lvl3pPr>
            <a:lvl4pPr marL="1600200" indent="-228600">
              <a:defRPr sz="1600">
                <a:solidFill>
                  <a:schemeClr val="tx1"/>
                </a:solidFill>
                <a:latin typeface="Arial" panose="020B0604020202020204" pitchFamily="34" charset="0"/>
                <a:ea typeface="MS PGothic" panose="020B0600070205080204" pitchFamily="34" charset="-128"/>
              </a:defRPr>
            </a:lvl4pPr>
            <a:lvl5pPr marL="2057400" indent="-228600">
              <a:defRPr sz="16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600">
                <a:solidFill>
                  <a:schemeClr val="tx1"/>
                </a:solidFill>
                <a:latin typeface="Arial" panose="020B0604020202020204" pitchFamily="34" charset="0"/>
                <a:ea typeface="MS PGothic" panose="020B0600070205080204" pitchFamily="34" charset="-128"/>
              </a:defRPr>
            </a:lvl9pPr>
          </a:lstStyle>
          <a:p>
            <a:pPr algn="r" eaLnBrk="1" hangingPunct="1"/>
            <a:fld id="{22EED348-BF72-4290-A5BE-7FB169F17275}" type="slidenum">
              <a:rPr lang="en-US" altLang="en-US" sz="1200">
                <a:latin typeface="Calibri" panose="020F0502020204030204" pitchFamily="34" charset="0"/>
              </a:rPr>
              <a:pPr algn="r" eaLnBrk="1" hangingPunct="1"/>
              <a:t>12</a:t>
            </a:fld>
            <a:endParaRPr lang="en-US" altLang="en-US" sz="120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64E894B-E87A-580F-3AF6-4AF9271E6A07}"/>
              </a:ext>
            </a:extLst>
          </p:cNvPr>
          <p:cNvSpPr>
            <a:spLocks noGrp="1"/>
          </p:cNvSpPr>
          <p:nvPr>
            <p:ph type="dt" sz="half" idx="10"/>
          </p:nvPr>
        </p:nvSpPr>
        <p:spPr/>
        <p:txBody>
          <a:bodyPr/>
          <a:lstStyle>
            <a:lvl1pPr>
              <a:defRPr/>
            </a:lvl1pPr>
          </a:lstStyle>
          <a:p>
            <a:pPr>
              <a:defRPr/>
            </a:pPr>
            <a:fld id="{E3C30BA8-0D54-4760-9937-516E424388C0}"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6CABED23-FB9C-A677-934B-2585D64261F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59CC302-64C2-5120-B5AB-2434E9325501}"/>
              </a:ext>
            </a:extLst>
          </p:cNvPr>
          <p:cNvSpPr>
            <a:spLocks noGrp="1"/>
          </p:cNvSpPr>
          <p:nvPr>
            <p:ph type="sldNum" sz="quarter" idx="12"/>
          </p:nvPr>
        </p:nvSpPr>
        <p:spPr/>
        <p:txBody>
          <a:bodyPr/>
          <a:lstStyle>
            <a:lvl1pPr>
              <a:defRPr/>
            </a:lvl1pPr>
          </a:lstStyle>
          <a:p>
            <a:pPr>
              <a:defRPr/>
            </a:pPr>
            <a:fld id="{EC030635-BDB8-4965-8D4B-A267C058E63D}" type="slidenum">
              <a:rPr lang="en-US" altLang="en-US"/>
              <a:pPr>
                <a:defRPr/>
              </a:pPr>
              <a:t>‹#›</a:t>
            </a:fld>
            <a:endParaRPr lang="en-US" altLang="en-US"/>
          </a:p>
        </p:txBody>
      </p:sp>
    </p:spTree>
    <p:extLst>
      <p:ext uri="{BB962C8B-B14F-4D97-AF65-F5344CB8AC3E}">
        <p14:creationId xmlns:p14="http://schemas.microsoft.com/office/powerpoint/2010/main" val="1895424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A5D7E-B66F-4F81-49A2-DC825330140E}"/>
              </a:ext>
            </a:extLst>
          </p:cNvPr>
          <p:cNvSpPr>
            <a:spLocks noGrp="1"/>
          </p:cNvSpPr>
          <p:nvPr>
            <p:ph type="dt" sz="half" idx="10"/>
          </p:nvPr>
        </p:nvSpPr>
        <p:spPr/>
        <p:txBody>
          <a:bodyPr/>
          <a:lstStyle>
            <a:lvl1pPr>
              <a:defRPr/>
            </a:lvl1pPr>
          </a:lstStyle>
          <a:p>
            <a:pPr>
              <a:defRPr/>
            </a:pPr>
            <a:fld id="{E231B3A4-6F21-4BC1-B0B2-3C0A8C2C159E}"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B7818BA4-5840-4C75-0F02-8A84EF9295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773F67-FED1-20C8-4BF3-A2FF4AA87B7C}"/>
              </a:ext>
            </a:extLst>
          </p:cNvPr>
          <p:cNvSpPr>
            <a:spLocks noGrp="1"/>
          </p:cNvSpPr>
          <p:nvPr>
            <p:ph type="sldNum" sz="quarter" idx="12"/>
          </p:nvPr>
        </p:nvSpPr>
        <p:spPr/>
        <p:txBody>
          <a:bodyPr/>
          <a:lstStyle>
            <a:lvl1pPr>
              <a:defRPr/>
            </a:lvl1pPr>
          </a:lstStyle>
          <a:p>
            <a:pPr>
              <a:defRPr/>
            </a:pPr>
            <a:fld id="{8A083AFE-682E-47CE-A8EC-4CB030B74101}" type="slidenum">
              <a:rPr lang="en-US" altLang="en-US"/>
              <a:pPr>
                <a:defRPr/>
              </a:pPr>
              <a:t>‹#›</a:t>
            </a:fld>
            <a:endParaRPr lang="en-US" altLang="en-US"/>
          </a:p>
        </p:txBody>
      </p:sp>
    </p:spTree>
    <p:extLst>
      <p:ext uri="{BB962C8B-B14F-4D97-AF65-F5344CB8AC3E}">
        <p14:creationId xmlns:p14="http://schemas.microsoft.com/office/powerpoint/2010/main" val="3365038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1A4F98-28EB-8E48-2C7A-96985E4A8424}"/>
              </a:ext>
            </a:extLst>
          </p:cNvPr>
          <p:cNvSpPr>
            <a:spLocks noGrp="1"/>
          </p:cNvSpPr>
          <p:nvPr>
            <p:ph type="dt" sz="half" idx="10"/>
          </p:nvPr>
        </p:nvSpPr>
        <p:spPr/>
        <p:txBody>
          <a:bodyPr/>
          <a:lstStyle>
            <a:lvl1pPr>
              <a:defRPr/>
            </a:lvl1pPr>
          </a:lstStyle>
          <a:p>
            <a:pPr>
              <a:defRPr/>
            </a:pPr>
            <a:fld id="{27AD445A-61EC-4095-B9E6-0C0B6E5617DF}"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1801948E-2470-CB4C-7793-19630CFEA8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01A4149-1010-C58D-D93C-3A9131D02202}"/>
              </a:ext>
            </a:extLst>
          </p:cNvPr>
          <p:cNvSpPr>
            <a:spLocks noGrp="1"/>
          </p:cNvSpPr>
          <p:nvPr>
            <p:ph type="sldNum" sz="quarter" idx="12"/>
          </p:nvPr>
        </p:nvSpPr>
        <p:spPr/>
        <p:txBody>
          <a:bodyPr/>
          <a:lstStyle>
            <a:lvl1pPr>
              <a:defRPr/>
            </a:lvl1pPr>
          </a:lstStyle>
          <a:p>
            <a:pPr>
              <a:defRPr/>
            </a:pPr>
            <a:fld id="{25741CE0-33FC-4CF2-BE4B-750021CBC879}" type="slidenum">
              <a:rPr lang="en-US" altLang="en-US"/>
              <a:pPr>
                <a:defRPr/>
              </a:pPr>
              <a:t>‹#›</a:t>
            </a:fld>
            <a:endParaRPr lang="en-US" altLang="en-US"/>
          </a:p>
        </p:txBody>
      </p:sp>
    </p:spTree>
    <p:extLst>
      <p:ext uri="{BB962C8B-B14F-4D97-AF65-F5344CB8AC3E}">
        <p14:creationId xmlns:p14="http://schemas.microsoft.com/office/powerpoint/2010/main" val="2717611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B65F5-0D0E-13DB-A349-59B18F855EB1}"/>
              </a:ext>
            </a:extLst>
          </p:cNvPr>
          <p:cNvSpPr>
            <a:spLocks noGrp="1"/>
          </p:cNvSpPr>
          <p:nvPr>
            <p:ph type="dt" sz="half" idx="10"/>
          </p:nvPr>
        </p:nvSpPr>
        <p:spPr/>
        <p:txBody>
          <a:bodyPr/>
          <a:lstStyle>
            <a:lvl1pPr>
              <a:defRPr/>
            </a:lvl1pPr>
          </a:lstStyle>
          <a:p>
            <a:pPr>
              <a:defRPr/>
            </a:pPr>
            <a:fld id="{8A578C7F-1268-45F2-9009-545E6BD90486}"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6980C505-9098-C5C1-8BBE-59DCDD30C4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6F142A-7AAF-39D8-2210-BA5FAF01B5E1}"/>
              </a:ext>
            </a:extLst>
          </p:cNvPr>
          <p:cNvSpPr>
            <a:spLocks noGrp="1"/>
          </p:cNvSpPr>
          <p:nvPr>
            <p:ph type="sldNum" sz="quarter" idx="12"/>
          </p:nvPr>
        </p:nvSpPr>
        <p:spPr/>
        <p:txBody>
          <a:bodyPr/>
          <a:lstStyle>
            <a:lvl1pPr>
              <a:defRPr/>
            </a:lvl1pPr>
          </a:lstStyle>
          <a:p>
            <a:pPr>
              <a:defRPr/>
            </a:pPr>
            <a:fld id="{7C2ABE3E-3C36-4F1C-91EE-2150064FB056}" type="slidenum">
              <a:rPr lang="en-US" altLang="en-US"/>
              <a:pPr>
                <a:defRPr/>
              </a:pPr>
              <a:t>‹#›</a:t>
            </a:fld>
            <a:endParaRPr lang="en-US" altLang="en-US"/>
          </a:p>
        </p:txBody>
      </p:sp>
    </p:spTree>
    <p:extLst>
      <p:ext uri="{BB962C8B-B14F-4D97-AF65-F5344CB8AC3E}">
        <p14:creationId xmlns:p14="http://schemas.microsoft.com/office/powerpoint/2010/main" val="233656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836DA9-00B5-1042-D363-9098F03DC95C}"/>
              </a:ext>
            </a:extLst>
          </p:cNvPr>
          <p:cNvSpPr>
            <a:spLocks noGrp="1"/>
          </p:cNvSpPr>
          <p:nvPr>
            <p:ph type="dt" sz="half" idx="10"/>
          </p:nvPr>
        </p:nvSpPr>
        <p:spPr/>
        <p:txBody>
          <a:bodyPr/>
          <a:lstStyle>
            <a:lvl1pPr>
              <a:defRPr/>
            </a:lvl1pPr>
          </a:lstStyle>
          <a:p>
            <a:pPr>
              <a:defRPr/>
            </a:pPr>
            <a:fld id="{091247A8-AC25-4CBF-AF36-0DFF2EE3BC9E}"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227865CA-CABA-3D93-52D5-79742C9100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3F6F029-717F-524C-90D3-E6DB69A747AC}"/>
              </a:ext>
            </a:extLst>
          </p:cNvPr>
          <p:cNvSpPr>
            <a:spLocks noGrp="1"/>
          </p:cNvSpPr>
          <p:nvPr>
            <p:ph type="sldNum" sz="quarter" idx="12"/>
          </p:nvPr>
        </p:nvSpPr>
        <p:spPr/>
        <p:txBody>
          <a:bodyPr/>
          <a:lstStyle>
            <a:lvl1pPr>
              <a:defRPr/>
            </a:lvl1pPr>
          </a:lstStyle>
          <a:p>
            <a:pPr>
              <a:defRPr/>
            </a:pPr>
            <a:fld id="{5B6064EA-F9E6-4DEC-B44F-F0741D9DF11A}" type="slidenum">
              <a:rPr lang="en-US" altLang="en-US"/>
              <a:pPr>
                <a:defRPr/>
              </a:pPr>
              <a:t>‹#›</a:t>
            </a:fld>
            <a:endParaRPr lang="en-US" altLang="en-US"/>
          </a:p>
        </p:txBody>
      </p:sp>
    </p:spTree>
    <p:extLst>
      <p:ext uri="{BB962C8B-B14F-4D97-AF65-F5344CB8AC3E}">
        <p14:creationId xmlns:p14="http://schemas.microsoft.com/office/powerpoint/2010/main" val="257234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6D6CFA3-674D-727E-96F2-421B2E4B782B}"/>
              </a:ext>
            </a:extLst>
          </p:cNvPr>
          <p:cNvSpPr>
            <a:spLocks noGrp="1"/>
          </p:cNvSpPr>
          <p:nvPr>
            <p:ph type="dt" sz="half" idx="10"/>
          </p:nvPr>
        </p:nvSpPr>
        <p:spPr/>
        <p:txBody>
          <a:bodyPr/>
          <a:lstStyle>
            <a:lvl1pPr>
              <a:defRPr/>
            </a:lvl1pPr>
          </a:lstStyle>
          <a:p>
            <a:pPr>
              <a:defRPr/>
            </a:pPr>
            <a:fld id="{1BB88C76-A943-4E5C-AC2F-2D72F91CE34A}" type="datetime1">
              <a:rPr lang="en-US" altLang="en-US"/>
              <a:pPr>
                <a:defRPr/>
              </a:pPr>
              <a:t>6/27/2023</a:t>
            </a:fld>
            <a:endParaRPr lang="en-US" altLang="en-US"/>
          </a:p>
        </p:txBody>
      </p:sp>
      <p:sp>
        <p:nvSpPr>
          <p:cNvPr id="6" name="Footer Placeholder 4">
            <a:extLst>
              <a:ext uri="{FF2B5EF4-FFF2-40B4-BE49-F238E27FC236}">
                <a16:creationId xmlns:a16="http://schemas.microsoft.com/office/drawing/2014/main" id="{4F1E2776-B59D-2FB4-D3BA-DB10BE10519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0A34BA23-BE52-63D9-56D9-CDD867978E07}"/>
              </a:ext>
            </a:extLst>
          </p:cNvPr>
          <p:cNvSpPr>
            <a:spLocks noGrp="1"/>
          </p:cNvSpPr>
          <p:nvPr>
            <p:ph type="sldNum" sz="quarter" idx="12"/>
          </p:nvPr>
        </p:nvSpPr>
        <p:spPr/>
        <p:txBody>
          <a:bodyPr/>
          <a:lstStyle>
            <a:lvl1pPr>
              <a:defRPr/>
            </a:lvl1pPr>
          </a:lstStyle>
          <a:p>
            <a:pPr>
              <a:defRPr/>
            </a:pPr>
            <a:fld id="{E897541F-9F89-4E2E-B995-1EE2F496F656}" type="slidenum">
              <a:rPr lang="en-US" altLang="en-US"/>
              <a:pPr>
                <a:defRPr/>
              </a:pPr>
              <a:t>‹#›</a:t>
            </a:fld>
            <a:endParaRPr lang="en-US" altLang="en-US"/>
          </a:p>
        </p:txBody>
      </p:sp>
    </p:spTree>
    <p:extLst>
      <p:ext uri="{BB962C8B-B14F-4D97-AF65-F5344CB8AC3E}">
        <p14:creationId xmlns:p14="http://schemas.microsoft.com/office/powerpoint/2010/main" val="237123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F6E7376C-0797-8664-69C4-6B26CE3663FC}"/>
              </a:ext>
            </a:extLst>
          </p:cNvPr>
          <p:cNvSpPr>
            <a:spLocks noGrp="1"/>
          </p:cNvSpPr>
          <p:nvPr>
            <p:ph type="dt" sz="half" idx="10"/>
          </p:nvPr>
        </p:nvSpPr>
        <p:spPr/>
        <p:txBody>
          <a:bodyPr/>
          <a:lstStyle>
            <a:lvl1pPr>
              <a:defRPr/>
            </a:lvl1pPr>
          </a:lstStyle>
          <a:p>
            <a:pPr>
              <a:defRPr/>
            </a:pPr>
            <a:fld id="{A199C59C-1C83-4EAE-BC8B-8FE3CA9D0BEC}" type="datetime1">
              <a:rPr lang="en-US" altLang="en-US"/>
              <a:pPr>
                <a:defRPr/>
              </a:pPr>
              <a:t>6/27/2023</a:t>
            </a:fld>
            <a:endParaRPr lang="en-US" altLang="en-US"/>
          </a:p>
        </p:txBody>
      </p:sp>
      <p:sp>
        <p:nvSpPr>
          <p:cNvPr id="8" name="Footer Placeholder 4">
            <a:extLst>
              <a:ext uri="{FF2B5EF4-FFF2-40B4-BE49-F238E27FC236}">
                <a16:creationId xmlns:a16="http://schemas.microsoft.com/office/drawing/2014/main" id="{3C35FC6F-A776-EC88-26B5-8771100D3C2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7BF943E4-7397-8833-50EC-0AC197A801EC}"/>
              </a:ext>
            </a:extLst>
          </p:cNvPr>
          <p:cNvSpPr>
            <a:spLocks noGrp="1"/>
          </p:cNvSpPr>
          <p:nvPr>
            <p:ph type="sldNum" sz="quarter" idx="12"/>
          </p:nvPr>
        </p:nvSpPr>
        <p:spPr/>
        <p:txBody>
          <a:bodyPr/>
          <a:lstStyle>
            <a:lvl1pPr>
              <a:defRPr/>
            </a:lvl1pPr>
          </a:lstStyle>
          <a:p>
            <a:pPr>
              <a:defRPr/>
            </a:pPr>
            <a:fld id="{B10E651F-906E-4A99-AA05-43BAA71637D3}" type="slidenum">
              <a:rPr lang="en-US" altLang="en-US"/>
              <a:pPr>
                <a:defRPr/>
              </a:pPr>
              <a:t>‹#›</a:t>
            </a:fld>
            <a:endParaRPr lang="en-US" altLang="en-US"/>
          </a:p>
        </p:txBody>
      </p:sp>
    </p:spTree>
    <p:extLst>
      <p:ext uri="{BB962C8B-B14F-4D97-AF65-F5344CB8AC3E}">
        <p14:creationId xmlns:p14="http://schemas.microsoft.com/office/powerpoint/2010/main" val="48240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9B798B85-0D42-432D-B7B9-AAB5C5D50A2A}"/>
              </a:ext>
            </a:extLst>
          </p:cNvPr>
          <p:cNvSpPr>
            <a:spLocks noGrp="1"/>
          </p:cNvSpPr>
          <p:nvPr>
            <p:ph type="dt" sz="half" idx="10"/>
          </p:nvPr>
        </p:nvSpPr>
        <p:spPr/>
        <p:txBody>
          <a:bodyPr/>
          <a:lstStyle>
            <a:lvl1pPr>
              <a:defRPr/>
            </a:lvl1pPr>
          </a:lstStyle>
          <a:p>
            <a:pPr>
              <a:defRPr/>
            </a:pPr>
            <a:fld id="{7AF6C994-CBFD-4D3F-8586-E29A47B3FE74}" type="datetime1">
              <a:rPr lang="en-US" altLang="en-US"/>
              <a:pPr>
                <a:defRPr/>
              </a:pPr>
              <a:t>6/27/2023</a:t>
            </a:fld>
            <a:endParaRPr lang="en-US" altLang="en-US"/>
          </a:p>
        </p:txBody>
      </p:sp>
      <p:sp>
        <p:nvSpPr>
          <p:cNvPr id="4" name="Footer Placeholder 4">
            <a:extLst>
              <a:ext uri="{FF2B5EF4-FFF2-40B4-BE49-F238E27FC236}">
                <a16:creationId xmlns:a16="http://schemas.microsoft.com/office/drawing/2014/main" id="{5349829C-5F30-EC7C-A339-659EC855D5D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95770DC6-490C-3489-FA2D-AB3F727B7A09}"/>
              </a:ext>
            </a:extLst>
          </p:cNvPr>
          <p:cNvSpPr>
            <a:spLocks noGrp="1"/>
          </p:cNvSpPr>
          <p:nvPr>
            <p:ph type="sldNum" sz="quarter" idx="12"/>
          </p:nvPr>
        </p:nvSpPr>
        <p:spPr/>
        <p:txBody>
          <a:bodyPr/>
          <a:lstStyle>
            <a:lvl1pPr>
              <a:defRPr/>
            </a:lvl1pPr>
          </a:lstStyle>
          <a:p>
            <a:pPr>
              <a:defRPr/>
            </a:pPr>
            <a:fld id="{2112EBE6-2C00-4268-9921-9B8F42AA7871}" type="slidenum">
              <a:rPr lang="en-US" altLang="en-US"/>
              <a:pPr>
                <a:defRPr/>
              </a:pPr>
              <a:t>‹#›</a:t>
            </a:fld>
            <a:endParaRPr lang="en-US" altLang="en-US"/>
          </a:p>
        </p:txBody>
      </p:sp>
    </p:spTree>
    <p:extLst>
      <p:ext uri="{BB962C8B-B14F-4D97-AF65-F5344CB8AC3E}">
        <p14:creationId xmlns:p14="http://schemas.microsoft.com/office/powerpoint/2010/main" val="3015264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E7DF9ED-2E98-1883-97B2-BC91DB3646F6}"/>
              </a:ext>
            </a:extLst>
          </p:cNvPr>
          <p:cNvSpPr>
            <a:spLocks noGrp="1"/>
          </p:cNvSpPr>
          <p:nvPr>
            <p:ph type="dt" sz="half" idx="10"/>
          </p:nvPr>
        </p:nvSpPr>
        <p:spPr/>
        <p:txBody>
          <a:bodyPr/>
          <a:lstStyle>
            <a:lvl1pPr>
              <a:defRPr/>
            </a:lvl1pPr>
          </a:lstStyle>
          <a:p>
            <a:pPr>
              <a:defRPr/>
            </a:pPr>
            <a:fld id="{9972BB04-1257-4733-83B2-DFD876830B5F}" type="datetime1">
              <a:rPr lang="en-US" altLang="en-US"/>
              <a:pPr>
                <a:defRPr/>
              </a:pPr>
              <a:t>6/27/2023</a:t>
            </a:fld>
            <a:endParaRPr lang="en-US" altLang="en-US"/>
          </a:p>
        </p:txBody>
      </p:sp>
      <p:sp>
        <p:nvSpPr>
          <p:cNvPr id="3" name="Footer Placeholder 4">
            <a:extLst>
              <a:ext uri="{FF2B5EF4-FFF2-40B4-BE49-F238E27FC236}">
                <a16:creationId xmlns:a16="http://schemas.microsoft.com/office/drawing/2014/main" id="{64253598-CBC1-0297-72D2-63D256E5098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60E5CC93-0DF2-8AF1-E7E9-12ECFFAF0936}"/>
              </a:ext>
            </a:extLst>
          </p:cNvPr>
          <p:cNvSpPr>
            <a:spLocks noGrp="1"/>
          </p:cNvSpPr>
          <p:nvPr>
            <p:ph type="sldNum" sz="quarter" idx="12"/>
          </p:nvPr>
        </p:nvSpPr>
        <p:spPr/>
        <p:txBody>
          <a:bodyPr/>
          <a:lstStyle>
            <a:lvl1pPr>
              <a:defRPr/>
            </a:lvl1pPr>
          </a:lstStyle>
          <a:p>
            <a:pPr>
              <a:defRPr/>
            </a:pPr>
            <a:fld id="{1BAB8C07-7835-4608-85EF-A29B4F0AA2C0}" type="slidenum">
              <a:rPr lang="en-US" altLang="en-US"/>
              <a:pPr>
                <a:defRPr/>
              </a:pPr>
              <a:t>‹#›</a:t>
            </a:fld>
            <a:endParaRPr lang="en-US" altLang="en-US"/>
          </a:p>
        </p:txBody>
      </p:sp>
    </p:spTree>
    <p:extLst>
      <p:ext uri="{BB962C8B-B14F-4D97-AF65-F5344CB8AC3E}">
        <p14:creationId xmlns:p14="http://schemas.microsoft.com/office/powerpoint/2010/main" val="113856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7137AFC-1C4F-6553-8FEF-6A5329D1E967}"/>
              </a:ext>
            </a:extLst>
          </p:cNvPr>
          <p:cNvSpPr>
            <a:spLocks noGrp="1"/>
          </p:cNvSpPr>
          <p:nvPr>
            <p:ph type="dt" sz="half" idx="10"/>
          </p:nvPr>
        </p:nvSpPr>
        <p:spPr/>
        <p:txBody>
          <a:bodyPr/>
          <a:lstStyle>
            <a:lvl1pPr>
              <a:defRPr/>
            </a:lvl1pPr>
          </a:lstStyle>
          <a:p>
            <a:pPr>
              <a:defRPr/>
            </a:pPr>
            <a:fld id="{1C3017A9-CE5A-4AD4-B589-610ABA122E79}" type="datetime1">
              <a:rPr lang="en-US" altLang="en-US"/>
              <a:pPr>
                <a:defRPr/>
              </a:pPr>
              <a:t>6/27/2023</a:t>
            </a:fld>
            <a:endParaRPr lang="en-US" altLang="en-US"/>
          </a:p>
        </p:txBody>
      </p:sp>
      <p:sp>
        <p:nvSpPr>
          <p:cNvPr id="6" name="Footer Placeholder 4">
            <a:extLst>
              <a:ext uri="{FF2B5EF4-FFF2-40B4-BE49-F238E27FC236}">
                <a16:creationId xmlns:a16="http://schemas.microsoft.com/office/drawing/2014/main" id="{238A1BB9-D648-EC8F-5215-D6F14D1004D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FC7998F-1B4F-CA11-1A33-2EA249CDF430}"/>
              </a:ext>
            </a:extLst>
          </p:cNvPr>
          <p:cNvSpPr>
            <a:spLocks noGrp="1"/>
          </p:cNvSpPr>
          <p:nvPr>
            <p:ph type="sldNum" sz="quarter" idx="12"/>
          </p:nvPr>
        </p:nvSpPr>
        <p:spPr/>
        <p:txBody>
          <a:bodyPr/>
          <a:lstStyle>
            <a:lvl1pPr>
              <a:defRPr/>
            </a:lvl1pPr>
          </a:lstStyle>
          <a:p>
            <a:pPr>
              <a:defRPr/>
            </a:pPr>
            <a:fld id="{BDEA9A65-4185-4434-B67A-A19BDD6A4EC7}" type="slidenum">
              <a:rPr lang="en-US" altLang="en-US"/>
              <a:pPr>
                <a:defRPr/>
              </a:pPr>
              <a:t>‹#›</a:t>
            </a:fld>
            <a:endParaRPr lang="en-US" altLang="en-US"/>
          </a:p>
        </p:txBody>
      </p:sp>
    </p:spTree>
    <p:extLst>
      <p:ext uri="{BB962C8B-B14F-4D97-AF65-F5344CB8AC3E}">
        <p14:creationId xmlns:p14="http://schemas.microsoft.com/office/powerpoint/2010/main" val="329496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E509B9-F9F0-E7A5-101A-9DF54D0794AF}"/>
              </a:ext>
            </a:extLst>
          </p:cNvPr>
          <p:cNvSpPr>
            <a:spLocks noGrp="1"/>
          </p:cNvSpPr>
          <p:nvPr>
            <p:ph type="dt" sz="half" idx="10"/>
          </p:nvPr>
        </p:nvSpPr>
        <p:spPr/>
        <p:txBody>
          <a:bodyPr/>
          <a:lstStyle>
            <a:lvl1pPr>
              <a:defRPr/>
            </a:lvl1pPr>
          </a:lstStyle>
          <a:p>
            <a:pPr>
              <a:defRPr/>
            </a:pPr>
            <a:fld id="{BBDCAC7F-0C38-4A46-A9AB-434E810DA8C8}" type="datetime1">
              <a:rPr lang="en-US" altLang="en-US"/>
              <a:pPr>
                <a:defRPr/>
              </a:pPr>
              <a:t>6/27/2023</a:t>
            </a:fld>
            <a:endParaRPr lang="en-US" altLang="en-US"/>
          </a:p>
        </p:txBody>
      </p:sp>
      <p:sp>
        <p:nvSpPr>
          <p:cNvPr id="6" name="Footer Placeholder 4">
            <a:extLst>
              <a:ext uri="{FF2B5EF4-FFF2-40B4-BE49-F238E27FC236}">
                <a16:creationId xmlns:a16="http://schemas.microsoft.com/office/drawing/2014/main" id="{4FDCA237-C877-3F0B-F1B5-4C770B5D003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BC27610-6BE8-CBA9-37EA-F0F73516968B}"/>
              </a:ext>
            </a:extLst>
          </p:cNvPr>
          <p:cNvSpPr>
            <a:spLocks noGrp="1"/>
          </p:cNvSpPr>
          <p:nvPr>
            <p:ph type="sldNum" sz="quarter" idx="12"/>
          </p:nvPr>
        </p:nvSpPr>
        <p:spPr/>
        <p:txBody>
          <a:bodyPr/>
          <a:lstStyle>
            <a:lvl1pPr>
              <a:defRPr/>
            </a:lvl1pPr>
          </a:lstStyle>
          <a:p>
            <a:pPr>
              <a:defRPr/>
            </a:pPr>
            <a:fld id="{5319243F-E629-4ECE-8EFE-DBCF08BCBAA0}" type="slidenum">
              <a:rPr lang="en-US" altLang="en-US"/>
              <a:pPr>
                <a:defRPr/>
              </a:pPr>
              <a:t>‹#›</a:t>
            </a:fld>
            <a:endParaRPr lang="en-US" altLang="en-US"/>
          </a:p>
        </p:txBody>
      </p:sp>
    </p:spTree>
    <p:extLst>
      <p:ext uri="{BB962C8B-B14F-4D97-AF65-F5344CB8AC3E}">
        <p14:creationId xmlns:p14="http://schemas.microsoft.com/office/powerpoint/2010/main" val="112304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5DBAA45D-A817-1DE6-A282-8AFBCA994E8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7EAB523-37F6-6B04-3B7A-6499F67EECD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55EE8496-A5F2-D735-3053-AF9F4217362E}"/>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872B3362-9D77-4039-A430-452C8123A572}" type="datetime1">
              <a:rPr lang="en-US" altLang="en-US"/>
              <a:pPr>
                <a:defRPr/>
              </a:pPr>
              <a:t>6/27/2023</a:t>
            </a:fld>
            <a:endParaRPr lang="en-US" altLang="en-US"/>
          </a:p>
        </p:txBody>
      </p:sp>
      <p:sp>
        <p:nvSpPr>
          <p:cNvPr id="5" name="Footer Placeholder 4">
            <a:extLst>
              <a:ext uri="{FF2B5EF4-FFF2-40B4-BE49-F238E27FC236}">
                <a16:creationId xmlns:a16="http://schemas.microsoft.com/office/drawing/2014/main" id="{C0AB2A67-809A-611B-1646-38F83B49E56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9B3D6DB-ABE7-EA3A-144C-3F754803259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6F705FAA-738F-45F5-859C-2E4C0E1FF5A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anose="020B0600070205080204"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S PGothic"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S PGothic"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4.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hyperlink" Target="https://www.ada.gov/law-and-regs/"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lose-up of a wheelchair">
            <a:extLst>
              <a:ext uri="{FF2B5EF4-FFF2-40B4-BE49-F238E27FC236}">
                <a16:creationId xmlns:a16="http://schemas.microsoft.com/office/drawing/2014/main" id="{FAFC8C7C-E34F-DB87-891E-9A3CC8A1E0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 y="0"/>
            <a:ext cx="40497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Rectangle 3">
            <a:extLst>
              <a:ext uri="{FF2B5EF4-FFF2-40B4-BE49-F238E27FC236}">
                <a16:creationId xmlns:a16="http://schemas.microsoft.com/office/drawing/2014/main" id="{C243CDA9-5A3F-E61D-67CA-0A343D05639E}"/>
              </a:ext>
            </a:extLst>
          </p:cNvPr>
          <p:cNvSpPr>
            <a:spLocks noChangeArrowheads="1"/>
          </p:cNvSpPr>
          <p:nvPr/>
        </p:nvSpPr>
        <p:spPr bwMode="auto">
          <a:xfrm>
            <a:off x="4495800" y="1463675"/>
            <a:ext cx="4114800" cy="3600450"/>
          </a:xfrm>
          <a:prstGeom prst="rect">
            <a:avLst/>
          </a:prstGeom>
          <a:noFill/>
          <a:ln>
            <a:noFill/>
          </a:ln>
        </p:spPr>
        <p:txBody>
          <a:bodyPr>
            <a:spAutoFit/>
          </a:bodyPr>
          <a:lstStyle>
            <a:lvl1pPr eaLnBrk="0" hangingPunct="0">
              <a:spcBef>
                <a:spcPct val="20000"/>
              </a:spcBef>
              <a:buFont typeface="Arial" charset="0"/>
              <a:buChar char="•"/>
              <a:defRPr sz="3200">
                <a:solidFill>
                  <a:schemeClr val="tx1"/>
                </a:solidFill>
                <a:latin typeface="Calibri" pitchFamily="34" charset="0"/>
                <a:ea typeface="ＭＳ Ｐゴシック" pitchFamily="34" charset="-128"/>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pitchFamily="34" charset="-128"/>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pitchFamily="34" charset="-128"/>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34" charset="-128"/>
              </a:defRPr>
            </a:lvl9pPr>
          </a:lstStyle>
          <a:p>
            <a:pPr algn="ctr" eaLnBrk="1" hangingPunct="1">
              <a:spcBef>
                <a:spcPct val="0"/>
              </a:spcBef>
              <a:buFontTx/>
              <a:buNone/>
              <a:defRPr/>
            </a:pPr>
            <a:r>
              <a:rPr lang="en-US" altLang="en-US" sz="4000" b="1" dirty="0">
                <a:solidFill>
                  <a:schemeClr val="accent1">
                    <a:lumMod val="75000"/>
                  </a:schemeClr>
                </a:solidFill>
                <a:latin typeface="Arial" charset="0"/>
              </a:rPr>
              <a:t>Why </a:t>
            </a:r>
          </a:p>
          <a:p>
            <a:pPr algn="ctr" eaLnBrk="1" hangingPunct="1">
              <a:spcBef>
                <a:spcPct val="0"/>
              </a:spcBef>
              <a:buFontTx/>
              <a:buNone/>
              <a:defRPr/>
            </a:pPr>
            <a:r>
              <a:rPr lang="en-US" altLang="en-US" sz="4000" b="1" dirty="0">
                <a:solidFill>
                  <a:schemeClr val="accent1">
                    <a:lumMod val="75000"/>
                  </a:schemeClr>
                </a:solidFill>
                <a:latin typeface="Arial" charset="0"/>
              </a:rPr>
              <a:t>Disability </a:t>
            </a:r>
          </a:p>
          <a:p>
            <a:pPr algn="ctr" eaLnBrk="1" hangingPunct="1">
              <a:spcBef>
                <a:spcPct val="0"/>
              </a:spcBef>
              <a:buFontTx/>
              <a:buNone/>
              <a:defRPr/>
            </a:pPr>
            <a:r>
              <a:rPr lang="en-US" altLang="en-US" sz="4000" b="1" dirty="0">
                <a:solidFill>
                  <a:schemeClr val="accent1">
                    <a:lumMod val="75000"/>
                  </a:schemeClr>
                </a:solidFill>
                <a:latin typeface="Arial" charset="0"/>
              </a:rPr>
              <a:t>Matters</a:t>
            </a:r>
          </a:p>
          <a:p>
            <a:pPr algn="ctr" eaLnBrk="1" hangingPunct="1">
              <a:spcBef>
                <a:spcPct val="0"/>
              </a:spcBef>
              <a:buFontTx/>
              <a:buNone/>
              <a:defRPr/>
            </a:pPr>
            <a:endParaRPr lang="en-US" altLang="en-US" sz="4400" b="1" dirty="0">
              <a:solidFill>
                <a:schemeClr val="tx2">
                  <a:lumMod val="40000"/>
                  <a:lumOff val="60000"/>
                </a:schemeClr>
              </a:solidFill>
              <a:latin typeface="Arial" charset="0"/>
            </a:endParaRPr>
          </a:p>
          <a:p>
            <a:pPr algn="ctr" eaLnBrk="1" hangingPunct="1">
              <a:spcBef>
                <a:spcPct val="0"/>
              </a:spcBef>
              <a:buFontTx/>
              <a:buNone/>
              <a:defRPr/>
            </a:pPr>
            <a:r>
              <a:rPr lang="en-US" altLang="en-US" sz="2000" b="1" dirty="0">
                <a:latin typeface="Arial" charset="0"/>
              </a:rPr>
              <a:t>  </a:t>
            </a:r>
          </a:p>
          <a:p>
            <a:pPr algn="ctr" eaLnBrk="1" hangingPunct="1">
              <a:spcBef>
                <a:spcPct val="0"/>
              </a:spcBef>
              <a:buFontTx/>
              <a:buNone/>
              <a:defRPr/>
            </a:pPr>
            <a:endParaRPr lang="en-US" altLang="en-US" sz="4400" b="1" dirty="0">
              <a:latin typeface="Arial" charset="0"/>
            </a:endParaRPr>
          </a:p>
        </p:txBody>
      </p:sp>
      <p:pic>
        <p:nvPicPr>
          <p:cNvPr id="4100" name="Picture 4" descr="Villanova University College of Nursing logo">
            <a:extLst>
              <a:ext uri="{FF2B5EF4-FFF2-40B4-BE49-F238E27FC236}">
                <a16:creationId xmlns:a16="http://schemas.microsoft.com/office/drawing/2014/main" id="{0E62D400-ABD8-1400-D62A-84FFFED8A3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5181600"/>
            <a:ext cx="152400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Slide Number Placeholder 1">
            <a:extLst>
              <a:ext uri="{FF2B5EF4-FFF2-40B4-BE49-F238E27FC236}">
                <a16:creationId xmlns:a16="http://schemas.microsoft.com/office/drawing/2014/main" id="{5BCDC7F0-A178-ED4F-7C92-B4FC1B95C6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8667569-3277-4723-9122-9346672EA539}" type="slidenum">
              <a:rPr lang="en-US" altLang="en-US" sz="1200">
                <a:solidFill>
                  <a:srgbClr val="898989"/>
                </a:solidFill>
              </a:rPr>
              <a:pPr>
                <a:spcBef>
                  <a:spcPct val="0"/>
                </a:spcBef>
                <a:buFontTx/>
                <a:buNone/>
              </a:pPr>
              <a:t>1</a:t>
            </a:fld>
            <a:endParaRPr lang="en-US" altLang="en-US" sz="1200">
              <a:solidFill>
                <a:srgbClr val="898989"/>
              </a:solidFill>
            </a:endParaRPr>
          </a:p>
        </p:txBody>
      </p:sp>
      <p:sp>
        <p:nvSpPr>
          <p:cNvPr id="2" name="TextBox 1">
            <a:extLst>
              <a:ext uri="{FF2B5EF4-FFF2-40B4-BE49-F238E27FC236}">
                <a16:creationId xmlns:a16="http://schemas.microsoft.com/office/drawing/2014/main" id="{8F813D99-256E-C1AB-5D16-757E5F27F165}"/>
              </a:ext>
            </a:extLst>
          </p:cNvPr>
          <p:cNvSpPr txBox="1"/>
          <p:nvPr/>
        </p:nvSpPr>
        <p:spPr>
          <a:xfrm>
            <a:off x="4181475" y="3741738"/>
            <a:ext cx="4953000" cy="369887"/>
          </a:xfrm>
          <a:prstGeom prst="rect">
            <a:avLst/>
          </a:prstGeom>
          <a:noFill/>
        </p:spPr>
        <p:txBody>
          <a:bodyPr>
            <a:spAutoFit/>
          </a:bodyPr>
          <a:lstStyle/>
          <a:p>
            <a:pPr>
              <a:defRPr/>
            </a:pPr>
            <a:r>
              <a:rPr lang="en-US" sz="1800" dirty="0">
                <a:solidFill>
                  <a:schemeClr val="accent1">
                    <a:lumMod val="75000"/>
                  </a:schemeClr>
                </a:solidFill>
                <a:latin typeface="Arial" charset="0"/>
              </a:rPr>
              <a:t>Suzanne C. </a:t>
            </a:r>
            <a:r>
              <a:rPr lang="en-US" sz="1800" dirty="0" err="1">
                <a:solidFill>
                  <a:schemeClr val="accent1">
                    <a:lumMod val="75000"/>
                  </a:schemeClr>
                </a:solidFill>
                <a:latin typeface="Arial" charset="0"/>
              </a:rPr>
              <a:t>Smeltzer</a:t>
            </a:r>
            <a:r>
              <a:rPr lang="en-US" sz="1800" dirty="0">
                <a:solidFill>
                  <a:schemeClr val="accent1">
                    <a:lumMod val="75000"/>
                  </a:schemeClr>
                </a:solidFill>
                <a:latin typeface="Arial" charset="0"/>
              </a:rPr>
              <a:t>, </a:t>
            </a:r>
            <a:r>
              <a:rPr lang="en-US" sz="1800" dirty="0" err="1">
                <a:solidFill>
                  <a:schemeClr val="accent1">
                    <a:lumMod val="75000"/>
                  </a:schemeClr>
                </a:solidFill>
                <a:latin typeface="Arial" charset="0"/>
              </a:rPr>
              <a:t>EdD</a:t>
            </a:r>
            <a:r>
              <a:rPr lang="en-US" sz="1800" dirty="0">
                <a:solidFill>
                  <a:schemeClr val="accent1">
                    <a:lumMod val="75000"/>
                  </a:schemeClr>
                </a:solidFill>
                <a:latin typeface="Arial" charset="0"/>
              </a:rPr>
              <a:t>, RN, ANEF, FAAN</a:t>
            </a:r>
          </a:p>
        </p:txBody>
      </p:sp>
    </p:spTree>
  </p:cSld>
  <p:clrMapOvr>
    <a:masterClrMapping/>
  </p:clrMapOvr>
  <p:transition spd="slow" advTm="1669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412566ED-A451-7621-FBAF-1C6DB1433F4D}"/>
              </a:ext>
            </a:extLst>
          </p:cNvPr>
          <p:cNvSpPr>
            <a:spLocks noGrp="1"/>
          </p:cNvSpPr>
          <p:nvPr>
            <p:ph type="title" idx="4294967295"/>
          </p:nvPr>
        </p:nvSpPr>
        <p:spPr>
          <a:xfrm>
            <a:off x="990600" y="381000"/>
            <a:ext cx="7924800" cy="1143000"/>
          </a:xfrm>
        </p:spPr>
        <p:txBody>
          <a:bodyPr/>
          <a:lstStyle/>
          <a:p>
            <a:pPr eaLnBrk="1" hangingPunct="1"/>
            <a:r>
              <a:rPr lang="en-US" altLang="en-US" sz="3600" b="1">
                <a:latin typeface="Arial" panose="020B0604020202020204" pitchFamily="34" charset="0"/>
                <a:cs typeface="Arial" panose="020B0604020202020204" pitchFamily="34" charset="0"/>
              </a:rPr>
              <a:t>Significance of Definitions and </a:t>
            </a:r>
            <a:br>
              <a:rPr lang="en-US" altLang="en-US" sz="3600" b="1">
                <a:latin typeface="Arial" panose="020B0604020202020204" pitchFamily="34" charset="0"/>
                <a:cs typeface="Arial" panose="020B0604020202020204" pitchFamily="34" charset="0"/>
              </a:rPr>
            </a:br>
            <a:r>
              <a:rPr lang="en-US" altLang="en-US" sz="3600" b="1">
                <a:latin typeface="Arial" panose="020B0604020202020204" pitchFamily="34" charset="0"/>
                <a:cs typeface="Arial" panose="020B0604020202020204" pitchFamily="34" charset="0"/>
              </a:rPr>
              <a:t>Views of Disability</a:t>
            </a:r>
            <a:endParaRPr lang="en-US" altLang="en-US" sz="4000">
              <a:latin typeface="Arial" panose="020B0604020202020204" pitchFamily="34" charset="0"/>
              <a:cs typeface="Arial" panose="020B0604020202020204" pitchFamily="34" charset="0"/>
            </a:endParaRPr>
          </a:p>
        </p:txBody>
      </p:sp>
      <p:graphicFrame>
        <p:nvGraphicFramePr>
          <p:cNvPr id="19459" name="Object 3">
            <a:extLst>
              <a:ext uri="{FF2B5EF4-FFF2-40B4-BE49-F238E27FC236}">
                <a16:creationId xmlns:a16="http://schemas.microsoft.com/office/drawing/2014/main" id="{9CCDC498-E790-C255-6B97-38B50BD940FB}"/>
              </a:ext>
            </a:extLst>
          </p:cNvPr>
          <p:cNvGraphicFramePr>
            <a:graphicFrameLocks noChangeAspect="1"/>
          </p:cNvGraphicFramePr>
          <p:nvPr/>
        </p:nvGraphicFramePr>
        <p:xfrm>
          <a:off x="990600" y="1752600"/>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19459" name="Object 3">
                        <a:extLst>
                          <a:ext uri="{FF2B5EF4-FFF2-40B4-BE49-F238E27FC236}">
                            <a16:creationId xmlns:a16="http://schemas.microsoft.com/office/drawing/2014/main" id="{9CCDC498-E790-C255-6B97-38B50BD940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752600"/>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45059" name="Text Box 4">
            <a:extLst>
              <a:ext uri="{FF2B5EF4-FFF2-40B4-BE49-F238E27FC236}">
                <a16:creationId xmlns:a16="http://schemas.microsoft.com/office/drawing/2014/main" id="{50FFEEA8-9AEB-3B8D-FC00-AE68610ED8CD}"/>
              </a:ext>
            </a:extLst>
          </p:cNvPr>
          <p:cNvSpPr txBox="1">
            <a:spLocks noChangeArrowheads="1"/>
          </p:cNvSpPr>
          <p:nvPr/>
        </p:nvSpPr>
        <p:spPr bwMode="auto">
          <a:xfrm>
            <a:off x="152400" y="1371600"/>
            <a:ext cx="8991600" cy="5848350"/>
          </a:xfrm>
          <a:prstGeom prst="rect">
            <a:avLst/>
          </a:prstGeom>
          <a:noFill/>
          <a:ln>
            <a:noFill/>
          </a:ln>
        </p:spPr>
        <p:txBody>
          <a:bodyPr>
            <a:spAutoFit/>
          </a:bodyPr>
          <a:lstStyle>
            <a:lvl1pPr eaLnBrk="0" hangingPunct="0">
              <a:tabLst>
                <a:tab pos="342900" algn="l"/>
              </a:tabLst>
              <a:defRPr sz="1600">
                <a:solidFill>
                  <a:schemeClr val="tx1"/>
                </a:solidFill>
                <a:latin typeface="Arial" charset="0"/>
                <a:ea typeface="ＭＳ Ｐゴシック" charset="0"/>
                <a:cs typeface="ＭＳ Ｐゴシック" charset="0"/>
              </a:defRPr>
            </a:lvl1pPr>
            <a:lvl2pPr marL="742950" indent="-285750" eaLnBrk="0" hangingPunct="0">
              <a:tabLst>
                <a:tab pos="342900" algn="l"/>
              </a:tabLst>
              <a:defRPr sz="1600">
                <a:solidFill>
                  <a:schemeClr val="tx1"/>
                </a:solidFill>
                <a:latin typeface="Arial" charset="0"/>
                <a:ea typeface="ＭＳ Ｐゴシック" charset="0"/>
              </a:defRPr>
            </a:lvl2pPr>
            <a:lvl3pPr marL="1143000" indent="-228600" eaLnBrk="0" hangingPunct="0">
              <a:tabLst>
                <a:tab pos="342900" algn="l"/>
              </a:tabLst>
              <a:defRPr sz="1600">
                <a:solidFill>
                  <a:schemeClr val="tx1"/>
                </a:solidFill>
                <a:latin typeface="Arial" charset="0"/>
                <a:ea typeface="ＭＳ Ｐゴシック" charset="0"/>
              </a:defRPr>
            </a:lvl3pPr>
            <a:lvl4pPr marL="1600200" indent="-228600" eaLnBrk="0" hangingPunct="0">
              <a:tabLst>
                <a:tab pos="342900" algn="l"/>
              </a:tabLst>
              <a:defRPr sz="1600">
                <a:solidFill>
                  <a:schemeClr val="tx1"/>
                </a:solidFill>
                <a:latin typeface="Arial" charset="0"/>
                <a:ea typeface="ＭＳ Ｐゴシック" charset="0"/>
              </a:defRPr>
            </a:lvl4pPr>
            <a:lvl5pPr marL="2057400" indent="-228600" eaLnBrk="0" hangingPunct="0">
              <a:tabLst>
                <a:tab pos="342900" algn="l"/>
              </a:tabLst>
              <a:defRPr sz="1600">
                <a:solidFill>
                  <a:schemeClr val="tx1"/>
                </a:solidFill>
                <a:latin typeface="Arial" charset="0"/>
                <a:ea typeface="ＭＳ Ｐゴシック" charset="0"/>
              </a:defRPr>
            </a:lvl5pPr>
            <a:lvl6pPr marL="2514600" indent="-228600" eaLnBrk="0" fontAlgn="base" hangingPunct="0">
              <a:spcBef>
                <a:spcPct val="0"/>
              </a:spcBef>
              <a:spcAft>
                <a:spcPct val="0"/>
              </a:spcAft>
              <a:tabLst>
                <a:tab pos="342900" algn="l"/>
              </a:tabLst>
              <a:defRPr sz="1600">
                <a:solidFill>
                  <a:schemeClr val="tx1"/>
                </a:solidFill>
                <a:latin typeface="Arial" charset="0"/>
                <a:ea typeface="ＭＳ Ｐゴシック" charset="0"/>
              </a:defRPr>
            </a:lvl6pPr>
            <a:lvl7pPr marL="2971800" indent="-228600" eaLnBrk="0" fontAlgn="base" hangingPunct="0">
              <a:spcBef>
                <a:spcPct val="0"/>
              </a:spcBef>
              <a:spcAft>
                <a:spcPct val="0"/>
              </a:spcAft>
              <a:tabLst>
                <a:tab pos="342900" algn="l"/>
              </a:tabLst>
              <a:defRPr sz="1600">
                <a:solidFill>
                  <a:schemeClr val="tx1"/>
                </a:solidFill>
                <a:latin typeface="Arial" charset="0"/>
                <a:ea typeface="ＭＳ Ｐゴシック" charset="0"/>
              </a:defRPr>
            </a:lvl7pPr>
            <a:lvl8pPr marL="3429000" indent="-228600" eaLnBrk="0" fontAlgn="base" hangingPunct="0">
              <a:spcBef>
                <a:spcPct val="0"/>
              </a:spcBef>
              <a:spcAft>
                <a:spcPct val="0"/>
              </a:spcAft>
              <a:tabLst>
                <a:tab pos="342900" algn="l"/>
              </a:tabLst>
              <a:defRPr sz="1600">
                <a:solidFill>
                  <a:schemeClr val="tx1"/>
                </a:solidFill>
                <a:latin typeface="Arial" charset="0"/>
                <a:ea typeface="ＭＳ Ｐゴシック" charset="0"/>
              </a:defRPr>
            </a:lvl8pPr>
            <a:lvl9pPr marL="3886200" indent="-228600" eaLnBrk="0" fontAlgn="base" hangingPunct="0">
              <a:spcBef>
                <a:spcPct val="0"/>
              </a:spcBef>
              <a:spcAft>
                <a:spcPct val="0"/>
              </a:spcAft>
              <a:tabLst>
                <a:tab pos="342900" algn="l"/>
              </a:tabLst>
              <a:defRPr sz="1600">
                <a:solidFill>
                  <a:schemeClr val="tx1"/>
                </a:solidFill>
                <a:latin typeface="Arial" charset="0"/>
                <a:ea typeface="ＭＳ Ｐゴシック" charset="0"/>
              </a:defRPr>
            </a:lvl9pPr>
          </a:lstStyle>
          <a:p>
            <a:pPr marL="403225" indent="-403225" eaLnBrk="1" hangingPunct="1">
              <a:buClr>
                <a:srgbClr val="D00435"/>
              </a:buClr>
              <a:defRPr/>
            </a:pPr>
            <a:endParaRPr lang="en-US" sz="2200" b="1" dirty="0">
              <a:solidFill>
                <a:schemeClr val="accent1"/>
              </a:solidFill>
            </a:endParaRPr>
          </a:p>
          <a:p>
            <a:pPr marL="568325" indent="-568325" eaLnBrk="1" hangingPunct="1">
              <a:buClr>
                <a:srgbClr val="D00435"/>
              </a:buClr>
              <a:buFont typeface="Wingdings" charset="0"/>
              <a:buChar char="v"/>
              <a:tabLst>
                <a:tab pos="687388" algn="l"/>
              </a:tabLst>
              <a:defRPr/>
            </a:pPr>
            <a:r>
              <a:rPr lang="en-US" sz="2400" b="1" dirty="0">
                <a:solidFill>
                  <a:schemeClr val="accent1"/>
                </a:solidFill>
              </a:rPr>
              <a:t>Determine our views and perceptions of and attitudes toward people with disabilities (PWD)</a:t>
            </a:r>
          </a:p>
          <a:p>
            <a:pPr marL="568325" indent="-568325" eaLnBrk="1" hangingPunct="1">
              <a:buClr>
                <a:srgbClr val="D00435"/>
              </a:buClr>
              <a:buFont typeface="Wingdings" charset="0"/>
              <a:buChar char="v"/>
              <a:tabLst>
                <a:tab pos="687388" algn="l"/>
              </a:tabLst>
              <a:defRPr/>
            </a:pPr>
            <a:endParaRPr lang="en-US" sz="2200" b="1" dirty="0">
              <a:solidFill>
                <a:schemeClr val="accent1"/>
              </a:solidFill>
            </a:endParaRPr>
          </a:p>
          <a:p>
            <a:pPr marL="568325" indent="-568325" eaLnBrk="1" hangingPunct="1">
              <a:buClr>
                <a:srgbClr val="D00435"/>
              </a:buClr>
              <a:buFont typeface="Wingdings" charset="0"/>
              <a:buChar char="v"/>
              <a:tabLst>
                <a:tab pos="687388" algn="l"/>
              </a:tabLst>
              <a:defRPr/>
            </a:pPr>
            <a:r>
              <a:rPr lang="en-US" sz="2400" b="1" dirty="0">
                <a:solidFill>
                  <a:schemeClr val="accent1"/>
                </a:solidFill>
              </a:rPr>
              <a:t>Influence how we treat and interact with PWD in all education, clinical practice, and community sites and settings</a:t>
            </a:r>
          </a:p>
          <a:p>
            <a:pPr marL="568325" indent="-568325" eaLnBrk="1" hangingPunct="1">
              <a:buClr>
                <a:srgbClr val="D00435"/>
              </a:buClr>
              <a:buFont typeface="Wingdings" charset="0"/>
              <a:buChar char="v"/>
              <a:tabLst>
                <a:tab pos="687388" algn="l"/>
              </a:tabLst>
              <a:defRPr/>
            </a:pPr>
            <a:endParaRPr lang="en-US" sz="2200" b="1" dirty="0">
              <a:solidFill>
                <a:schemeClr val="accent1"/>
              </a:solidFill>
            </a:endParaRPr>
          </a:p>
          <a:p>
            <a:pPr marL="568325" indent="-568325" eaLnBrk="1" hangingPunct="1">
              <a:buClr>
                <a:srgbClr val="D00435"/>
              </a:buClr>
              <a:buFont typeface="Wingdings" charset="0"/>
              <a:buChar char="v"/>
              <a:tabLst>
                <a:tab pos="687388" algn="l"/>
              </a:tabLst>
              <a:defRPr/>
            </a:pPr>
            <a:r>
              <a:rPr lang="en-US" sz="2400" b="1" dirty="0">
                <a:solidFill>
                  <a:schemeClr val="accent1"/>
                </a:solidFill>
              </a:rPr>
              <a:t>Serve as a check on our attitudes and values about PWD	</a:t>
            </a:r>
            <a:endParaRPr lang="en-US" sz="2200" b="1" dirty="0">
              <a:solidFill>
                <a:schemeClr val="accent1"/>
              </a:solidFill>
            </a:endParaRPr>
          </a:p>
          <a:p>
            <a:pPr marL="568325" indent="-568325" eaLnBrk="1" hangingPunct="1">
              <a:buClr>
                <a:srgbClr val="D00435"/>
              </a:buClr>
              <a:buFont typeface="Wingdings" charset="0"/>
              <a:buChar char="v"/>
              <a:tabLst>
                <a:tab pos="687388" algn="l"/>
              </a:tabLst>
              <a:defRPr/>
            </a:pPr>
            <a:r>
              <a:rPr lang="en-US" sz="2400" b="1" dirty="0">
                <a:solidFill>
                  <a:schemeClr val="accent1"/>
                </a:solidFill>
              </a:rPr>
              <a:t>Influence how we teach others about disability </a:t>
            </a:r>
          </a:p>
          <a:p>
            <a:pPr marL="568325" indent="-568325" eaLnBrk="1" hangingPunct="1">
              <a:buClr>
                <a:srgbClr val="D00435"/>
              </a:buClr>
              <a:buFont typeface="Wingdings" charset="0"/>
              <a:buChar char="v"/>
              <a:tabLst>
                <a:tab pos="687388" algn="l"/>
              </a:tabLst>
              <a:defRPr/>
            </a:pPr>
            <a:endParaRPr lang="en-US" sz="2200" b="1" dirty="0">
              <a:solidFill>
                <a:schemeClr val="accent1"/>
              </a:solidFill>
            </a:endParaRPr>
          </a:p>
          <a:p>
            <a:pPr marL="568325" indent="-568325" eaLnBrk="1" hangingPunct="1">
              <a:buClr>
                <a:srgbClr val="D00435"/>
              </a:buClr>
              <a:buFont typeface="Wingdings" charset="0"/>
              <a:buChar char="v"/>
              <a:tabLst>
                <a:tab pos="687388" algn="l"/>
              </a:tabLst>
              <a:defRPr/>
            </a:pPr>
            <a:r>
              <a:rPr lang="en-US" sz="2400" b="1" dirty="0">
                <a:solidFill>
                  <a:schemeClr val="accent1"/>
                </a:solidFill>
              </a:rPr>
              <a:t>Determine eligibility of persons with disabilities (PWDs) for services and what services are allowed and what is mandated by law</a:t>
            </a:r>
          </a:p>
          <a:p>
            <a:pPr eaLnBrk="1" hangingPunct="1">
              <a:buClr>
                <a:srgbClr val="D00435"/>
              </a:buClr>
              <a:defRPr/>
            </a:pPr>
            <a:r>
              <a:rPr lang="en-US" sz="2200" b="1" dirty="0">
                <a:solidFill>
                  <a:srgbClr val="2408CC"/>
                </a:solidFill>
              </a:rPr>
              <a:t> </a:t>
            </a:r>
          </a:p>
        </p:txBody>
      </p:sp>
      <p:pic>
        <p:nvPicPr>
          <p:cNvPr id="19461" name="Picture 2" descr="Close-up of a wheelchair">
            <a:extLst>
              <a:ext uri="{FF2B5EF4-FFF2-40B4-BE49-F238E27FC236}">
                <a16:creationId xmlns:a16="http://schemas.microsoft.com/office/drawing/2014/main" id="{099AE45D-3912-B748-789F-B3BD65CAF8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838200" cy="130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Slide Number Placeholder 1">
            <a:extLst>
              <a:ext uri="{FF2B5EF4-FFF2-40B4-BE49-F238E27FC236}">
                <a16:creationId xmlns:a16="http://schemas.microsoft.com/office/drawing/2014/main" id="{87453897-9B30-F7FA-EC86-417258A908B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5713839-D1FB-41F7-A087-23E9F6E8DC3D}" type="slidenum">
              <a:rPr lang="en-US" altLang="en-US" sz="1200">
                <a:solidFill>
                  <a:srgbClr val="898989"/>
                </a:solidFill>
              </a:rPr>
              <a:pPr>
                <a:spcBef>
                  <a:spcPct val="0"/>
                </a:spcBef>
                <a:buFontTx/>
                <a:buNone/>
              </a:pPr>
              <a:t>10</a:t>
            </a:fld>
            <a:endParaRPr lang="en-US" altLang="en-US" sz="1200">
              <a:solidFill>
                <a:srgbClr val="898989"/>
              </a:solidFill>
            </a:endParaRPr>
          </a:p>
        </p:txBody>
      </p:sp>
    </p:spTree>
  </p:cSld>
  <p:clrMapOvr>
    <a:masterClrMapping/>
  </p:clrMapOvr>
  <p:transition spd="slow" advTm="2615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8CCBC22-86EA-FF66-6074-516862E85DB2}"/>
              </a:ext>
            </a:extLst>
          </p:cNvPr>
          <p:cNvSpPr>
            <a:spLocks noGrp="1"/>
          </p:cNvSpPr>
          <p:nvPr>
            <p:ph type="title" idx="4294967295"/>
          </p:nvPr>
        </p:nvSpPr>
        <p:spPr>
          <a:xfrm>
            <a:off x="304800" y="228600"/>
            <a:ext cx="8229600" cy="762000"/>
          </a:xfrm>
        </p:spPr>
        <p:txBody>
          <a:bodyPr/>
          <a:lstStyle/>
          <a:p>
            <a:pPr eaLnBrk="1" hangingPunct="1"/>
            <a:r>
              <a:rPr lang="en-US" altLang="en-US" sz="3600" b="1">
                <a:latin typeface="Arial" panose="020B0604020202020204" pitchFamily="34" charset="0"/>
                <a:cs typeface="Arial" panose="020B0604020202020204" pitchFamily="34" charset="0"/>
              </a:rPr>
              <a:t>Characteristics of Disabilities</a:t>
            </a:r>
          </a:p>
        </p:txBody>
      </p:sp>
      <p:graphicFrame>
        <p:nvGraphicFramePr>
          <p:cNvPr id="21507" name="Object 3">
            <a:extLst>
              <a:ext uri="{FF2B5EF4-FFF2-40B4-BE49-F238E27FC236}">
                <a16:creationId xmlns:a16="http://schemas.microsoft.com/office/drawing/2014/main" id="{EB742393-E868-FD8E-6BE9-BBFEF6A4FA49}"/>
              </a:ext>
            </a:extLst>
          </p:cNvPr>
          <p:cNvGraphicFramePr>
            <a:graphicFrameLocks noChangeAspect="1"/>
          </p:cNvGraphicFramePr>
          <p:nvPr/>
        </p:nvGraphicFramePr>
        <p:xfrm>
          <a:off x="990600" y="1447800"/>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21507" name="Object 3">
                        <a:extLst>
                          <a:ext uri="{FF2B5EF4-FFF2-40B4-BE49-F238E27FC236}">
                            <a16:creationId xmlns:a16="http://schemas.microsoft.com/office/drawing/2014/main" id="{EB742393-E868-FD8E-6BE9-BBFEF6A4FA4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47800"/>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51203" name="Text Box 4">
            <a:extLst>
              <a:ext uri="{FF2B5EF4-FFF2-40B4-BE49-F238E27FC236}">
                <a16:creationId xmlns:a16="http://schemas.microsoft.com/office/drawing/2014/main" id="{855D56A2-8880-3CAD-4D02-8DCEF6E916B1}"/>
              </a:ext>
            </a:extLst>
          </p:cNvPr>
          <p:cNvSpPr txBox="1">
            <a:spLocks noChangeArrowheads="1"/>
          </p:cNvSpPr>
          <p:nvPr/>
        </p:nvSpPr>
        <p:spPr bwMode="auto">
          <a:xfrm>
            <a:off x="152400" y="1143000"/>
            <a:ext cx="8991600" cy="5078413"/>
          </a:xfrm>
          <a:prstGeom prst="rect">
            <a:avLst/>
          </a:prstGeom>
          <a:noFill/>
          <a:ln>
            <a:noFill/>
          </a:ln>
        </p:spPr>
        <p:txBody>
          <a:bodyPr>
            <a:spAutoFit/>
          </a:bodyPr>
          <a:lstStyle>
            <a:lvl1pPr eaLnBrk="0" hangingPunct="0">
              <a:tabLst>
                <a:tab pos="341313" algn="l"/>
              </a:tabLst>
              <a:defRPr sz="1600">
                <a:solidFill>
                  <a:schemeClr val="tx1"/>
                </a:solidFill>
                <a:latin typeface="Arial" charset="0"/>
                <a:ea typeface="ＭＳ Ｐゴシック" charset="0"/>
                <a:cs typeface="ＭＳ Ｐゴシック" charset="0"/>
              </a:defRPr>
            </a:lvl1pPr>
            <a:lvl2pPr marL="742950" indent="-285750" eaLnBrk="0" hangingPunct="0">
              <a:tabLst>
                <a:tab pos="341313" algn="l"/>
              </a:tabLst>
              <a:defRPr sz="1600">
                <a:solidFill>
                  <a:schemeClr val="tx1"/>
                </a:solidFill>
                <a:latin typeface="Arial" charset="0"/>
                <a:ea typeface="ＭＳ Ｐゴシック" charset="0"/>
              </a:defRPr>
            </a:lvl2pPr>
            <a:lvl3pPr marL="1143000" indent="-228600" eaLnBrk="0" hangingPunct="0">
              <a:tabLst>
                <a:tab pos="341313" algn="l"/>
              </a:tabLst>
              <a:defRPr sz="1600">
                <a:solidFill>
                  <a:schemeClr val="tx1"/>
                </a:solidFill>
                <a:latin typeface="Arial" charset="0"/>
                <a:ea typeface="ＭＳ Ｐゴシック" charset="0"/>
              </a:defRPr>
            </a:lvl3pPr>
            <a:lvl4pPr marL="1600200" indent="-228600" eaLnBrk="0" hangingPunct="0">
              <a:tabLst>
                <a:tab pos="341313" algn="l"/>
              </a:tabLst>
              <a:defRPr sz="1600">
                <a:solidFill>
                  <a:schemeClr val="tx1"/>
                </a:solidFill>
                <a:latin typeface="Arial" charset="0"/>
                <a:ea typeface="ＭＳ Ｐゴシック" charset="0"/>
              </a:defRPr>
            </a:lvl4pPr>
            <a:lvl5pPr marL="2057400" indent="-228600" eaLnBrk="0" hangingPunct="0">
              <a:tabLst>
                <a:tab pos="341313" algn="l"/>
              </a:tabLst>
              <a:defRPr sz="1600">
                <a:solidFill>
                  <a:schemeClr val="tx1"/>
                </a:solidFill>
                <a:latin typeface="Arial" charset="0"/>
                <a:ea typeface="ＭＳ Ｐゴシック" charset="0"/>
              </a:defRPr>
            </a:lvl5pPr>
            <a:lvl6pPr marL="2514600" indent="-228600" eaLnBrk="0" fontAlgn="base" hangingPunct="0">
              <a:spcBef>
                <a:spcPct val="0"/>
              </a:spcBef>
              <a:spcAft>
                <a:spcPct val="0"/>
              </a:spcAft>
              <a:tabLst>
                <a:tab pos="341313" algn="l"/>
              </a:tabLst>
              <a:defRPr sz="1600">
                <a:solidFill>
                  <a:schemeClr val="tx1"/>
                </a:solidFill>
                <a:latin typeface="Arial" charset="0"/>
                <a:ea typeface="ＭＳ Ｐゴシック" charset="0"/>
              </a:defRPr>
            </a:lvl6pPr>
            <a:lvl7pPr marL="2971800" indent="-228600" eaLnBrk="0" fontAlgn="base" hangingPunct="0">
              <a:spcBef>
                <a:spcPct val="0"/>
              </a:spcBef>
              <a:spcAft>
                <a:spcPct val="0"/>
              </a:spcAft>
              <a:tabLst>
                <a:tab pos="341313" algn="l"/>
              </a:tabLst>
              <a:defRPr sz="1600">
                <a:solidFill>
                  <a:schemeClr val="tx1"/>
                </a:solidFill>
                <a:latin typeface="Arial" charset="0"/>
                <a:ea typeface="ＭＳ Ｐゴシック" charset="0"/>
              </a:defRPr>
            </a:lvl7pPr>
            <a:lvl8pPr marL="3429000" indent="-228600" eaLnBrk="0" fontAlgn="base" hangingPunct="0">
              <a:spcBef>
                <a:spcPct val="0"/>
              </a:spcBef>
              <a:spcAft>
                <a:spcPct val="0"/>
              </a:spcAft>
              <a:tabLst>
                <a:tab pos="341313" algn="l"/>
              </a:tabLst>
              <a:defRPr sz="1600">
                <a:solidFill>
                  <a:schemeClr val="tx1"/>
                </a:solidFill>
                <a:latin typeface="Arial" charset="0"/>
                <a:ea typeface="ＭＳ Ｐゴシック" charset="0"/>
              </a:defRPr>
            </a:lvl8pPr>
            <a:lvl9pPr marL="3886200" indent="-228600" eaLnBrk="0" fontAlgn="base" hangingPunct="0">
              <a:spcBef>
                <a:spcPct val="0"/>
              </a:spcBef>
              <a:spcAft>
                <a:spcPct val="0"/>
              </a:spcAft>
              <a:tabLst>
                <a:tab pos="341313" algn="l"/>
              </a:tabLst>
              <a:defRPr sz="1600">
                <a:solidFill>
                  <a:schemeClr val="tx1"/>
                </a:solidFill>
                <a:latin typeface="Arial" charset="0"/>
                <a:ea typeface="ＭＳ Ｐゴシック" charset="0"/>
              </a:defRPr>
            </a:lvl9pPr>
          </a:lstStyle>
          <a:p>
            <a:pPr eaLnBrk="1" hangingPunct="1">
              <a:buClr>
                <a:srgbClr val="D00435"/>
              </a:buClr>
              <a:buFont typeface="Wingdings" charset="0"/>
              <a:buNone/>
              <a:defRPr/>
            </a:pPr>
            <a:r>
              <a:rPr lang="en-US" sz="600" b="1" dirty="0">
                <a:solidFill>
                  <a:schemeClr val="accent1"/>
                </a:solidFill>
              </a:rPr>
              <a:t> 	</a:t>
            </a:r>
          </a:p>
          <a:p>
            <a:pPr marL="342900" indent="-223838" eaLnBrk="1" hangingPunct="1">
              <a:buClr>
                <a:srgbClr val="D00435"/>
              </a:buClr>
              <a:buFont typeface="Wingdings" charset="0"/>
              <a:buChar char="§"/>
              <a:tabLst>
                <a:tab pos="342900" algn="l"/>
              </a:tabLst>
              <a:defRPr/>
            </a:pPr>
            <a:r>
              <a:rPr lang="en-US" sz="2800" b="1" dirty="0">
                <a:solidFill>
                  <a:srgbClr val="2408CC"/>
                </a:solidFill>
              </a:rPr>
              <a:t>Disabilities vary in severity: </a:t>
            </a:r>
          </a:p>
          <a:p>
            <a:pPr marL="1204912" lvl="1" indent="-342900" eaLnBrk="1" hangingPunct="1">
              <a:buClr>
                <a:srgbClr val="D00435"/>
              </a:buClr>
              <a:buFont typeface="Arial"/>
              <a:buChar char="•"/>
              <a:tabLst>
                <a:tab pos="342900" algn="l"/>
              </a:tabLst>
              <a:defRPr/>
            </a:pPr>
            <a:r>
              <a:rPr lang="en-US" sz="2400" b="1" dirty="0">
                <a:solidFill>
                  <a:schemeClr val="accent1"/>
                </a:solidFill>
                <a:cs typeface="ＭＳ Ｐゴシック" charset="0"/>
              </a:rPr>
              <a:t>Very mild  [inconvenient] </a:t>
            </a:r>
          </a:p>
          <a:p>
            <a:pPr marL="1204912" lvl="1" indent="-342900" eaLnBrk="1" hangingPunct="1">
              <a:buClr>
                <a:srgbClr val="D00435"/>
              </a:buClr>
              <a:buFont typeface="Arial"/>
              <a:buChar char="•"/>
              <a:tabLst>
                <a:tab pos="342900" algn="l"/>
              </a:tabLst>
              <a:defRPr/>
            </a:pPr>
            <a:r>
              <a:rPr lang="en-US" sz="2400" b="1" dirty="0">
                <a:solidFill>
                  <a:schemeClr val="accent1"/>
                </a:solidFill>
                <a:cs typeface="ＭＳ Ｐゴシック" charset="0"/>
              </a:rPr>
              <a:t>Moderate [interfere with some activities]</a:t>
            </a:r>
          </a:p>
          <a:p>
            <a:pPr marL="1204912" lvl="1" indent="-342900" eaLnBrk="1" hangingPunct="1">
              <a:buClr>
                <a:srgbClr val="D00435"/>
              </a:buClr>
              <a:buFont typeface="Arial"/>
              <a:buChar char="•"/>
              <a:tabLst>
                <a:tab pos="342900" algn="l"/>
              </a:tabLst>
              <a:defRPr/>
            </a:pPr>
            <a:r>
              <a:rPr lang="en-US" sz="2400" b="1" dirty="0">
                <a:solidFill>
                  <a:schemeClr val="accent1"/>
                </a:solidFill>
                <a:cs typeface="ＭＳ Ｐゴシック" charset="0"/>
              </a:rPr>
              <a:t>Severe [assistance needed for IADLs, ADLs] </a:t>
            </a:r>
          </a:p>
          <a:p>
            <a:pPr marL="1204912" lvl="1" indent="-342900" eaLnBrk="1" hangingPunct="1">
              <a:buClr>
                <a:srgbClr val="D00435"/>
              </a:buClr>
              <a:buFont typeface="Arial"/>
              <a:buChar char="•"/>
              <a:tabLst>
                <a:tab pos="342900" algn="l"/>
              </a:tabLst>
              <a:defRPr/>
            </a:pPr>
            <a:r>
              <a:rPr lang="en-US" sz="2400" b="1" dirty="0">
                <a:solidFill>
                  <a:schemeClr val="accent1"/>
                </a:solidFill>
                <a:cs typeface="ＭＳ Ｐゴシック" charset="0"/>
              </a:rPr>
              <a:t>Very severe [technology needed for survival]</a:t>
            </a:r>
          </a:p>
          <a:p>
            <a:pPr marL="223838" indent="-104775" eaLnBrk="1" hangingPunct="1">
              <a:buClr>
                <a:srgbClr val="D00435"/>
              </a:buClr>
              <a:buFont typeface="Wingdings" charset="0"/>
              <a:buChar char="§"/>
              <a:tabLst>
                <a:tab pos="342900" algn="l"/>
              </a:tabLst>
              <a:defRPr/>
            </a:pPr>
            <a:endParaRPr lang="en-US" sz="2200" b="1" dirty="0">
              <a:solidFill>
                <a:schemeClr val="accent1"/>
              </a:solidFill>
            </a:endParaRPr>
          </a:p>
          <a:p>
            <a:pPr marL="223838" indent="-104775" eaLnBrk="1" hangingPunct="1">
              <a:buClr>
                <a:srgbClr val="D00435"/>
              </a:buClr>
              <a:buFont typeface="Wingdings" charset="0"/>
              <a:buChar char="§"/>
              <a:tabLst>
                <a:tab pos="342900" algn="l"/>
              </a:tabLst>
              <a:defRPr/>
            </a:pPr>
            <a:r>
              <a:rPr lang="en-US" sz="2200" b="1" dirty="0">
                <a:solidFill>
                  <a:schemeClr val="accent1"/>
                </a:solidFill>
              </a:rPr>
              <a:t> </a:t>
            </a:r>
            <a:r>
              <a:rPr lang="en-US" sz="2800" b="1" dirty="0">
                <a:solidFill>
                  <a:srgbClr val="2408CC"/>
                </a:solidFill>
              </a:rPr>
              <a:t>Disabilities vary in type </a:t>
            </a:r>
          </a:p>
          <a:p>
            <a:pPr marL="1254125" indent="-342900" eaLnBrk="1" hangingPunct="1">
              <a:buClr>
                <a:srgbClr val="D00435"/>
              </a:buClr>
              <a:buFont typeface="Arial"/>
              <a:buChar char="•"/>
              <a:tabLst>
                <a:tab pos="342900" algn="l"/>
              </a:tabLst>
              <a:defRPr/>
            </a:pPr>
            <a:r>
              <a:rPr lang="en-US" sz="2400" b="1" dirty="0">
                <a:solidFill>
                  <a:schemeClr val="accent1"/>
                </a:solidFill>
              </a:rPr>
              <a:t>Physical impairment</a:t>
            </a:r>
          </a:p>
          <a:p>
            <a:pPr marL="1254125" indent="-342900" eaLnBrk="1" hangingPunct="1">
              <a:buClr>
                <a:srgbClr val="D00435"/>
              </a:buClr>
              <a:buFont typeface="Arial"/>
              <a:buChar char="•"/>
              <a:tabLst>
                <a:tab pos="342900" algn="l"/>
              </a:tabLst>
              <a:defRPr/>
            </a:pPr>
            <a:r>
              <a:rPr lang="en-US" sz="2400" b="1" dirty="0">
                <a:solidFill>
                  <a:schemeClr val="accent1"/>
                </a:solidFill>
              </a:rPr>
              <a:t>Visual and hearing impairment </a:t>
            </a:r>
          </a:p>
          <a:p>
            <a:pPr marL="1254125" indent="-342900" eaLnBrk="1" hangingPunct="1">
              <a:buClr>
                <a:srgbClr val="D00435"/>
              </a:buClr>
              <a:buFont typeface="Arial"/>
              <a:buChar char="•"/>
              <a:tabLst>
                <a:tab pos="342900" algn="l"/>
              </a:tabLst>
              <a:defRPr/>
            </a:pPr>
            <a:r>
              <a:rPr lang="en-US" sz="2400" b="1" dirty="0">
                <a:solidFill>
                  <a:schemeClr val="accent1"/>
                </a:solidFill>
              </a:rPr>
              <a:t>Psychiatric/mental health disabilities</a:t>
            </a:r>
          </a:p>
          <a:p>
            <a:pPr marL="1254125" indent="-342900" eaLnBrk="1" hangingPunct="1">
              <a:buClr>
                <a:srgbClr val="D00435"/>
              </a:buClr>
              <a:buFont typeface="Arial"/>
              <a:buChar char="•"/>
              <a:tabLst>
                <a:tab pos="342900" algn="l"/>
              </a:tabLst>
              <a:defRPr/>
            </a:pPr>
            <a:r>
              <a:rPr lang="en-US" sz="2400" b="1" dirty="0">
                <a:solidFill>
                  <a:schemeClr val="accent1"/>
                </a:solidFill>
              </a:rPr>
              <a:t>Cognitive/intellectual </a:t>
            </a:r>
            <a:r>
              <a:rPr lang="en-US" sz="2000" b="1" dirty="0">
                <a:solidFill>
                  <a:schemeClr val="accent1"/>
                </a:solidFill>
              </a:rPr>
              <a:t>and</a:t>
            </a:r>
            <a:r>
              <a:rPr lang="en-US" sz="2400" b="1" dirty="0">
                <a:solidFill>
                  <a:schemeClr val="accent1"/>
                </a:solidFill>
              </a:rPr>
              <a:t> developmental disabilities</a:t>
            </a:r>
          </a:p>
          <a:p>
            <a:pPr marL="1254125" indent="-342900" eaLnBrk="1" hangingPunct="1">
              <a:buClr>
                <a:srgbClr val="D00435"/>
              </a:buClr>
              <a:buFont typeface="Arial"/>
              <a:buChar char="•"/>
              <a:tabLst>
                <a:tab pos="342900" algn="l"/>
              </a:tabLst>
              <a:defRPr/>
            </a:pPr>
            <a:r>
              <a:rPr lang="en-US" sz="2400" b="1" dirty="0">
                <a:solidFill>
                  <a:schemeClr val="accent1"/>
                </a:solidFill>
              </a:rPr>
              <a:t>Communication disabilities</a:t>
            </a:r>
          </a:p>
          <a:p>
            <a:pPr marL="1254125" indent="-342900" eaLnBrk="1" hangingPunct="1">
              <a:buClr>
                <a:srgbClr val="D00435"/>
              </a:buClr>
              <a:buFont typeface="Arial"/>
              <a:buChar char="•"/>
              <a:tabLst>
                <a:tab pos="342900" algn="l"/>
              </a:tabLst>
              <a:defRPr/>
            </a:pPr>
            <a:r>
              <a:rPr lang="en-US" sz="2400" b="1" dirty="0">
                <a:solidFill>
                  <a:schemeClr val="accent1"/>
                </a:solidFill>
              </a:rPr>
              <a:t>Combinations of any or all of above</a:t>
            </a:r>
          </a:p>
        </p:txBody>
      </p:sp>
      <p:sp>
        <p:nvSpPr>
          <p:cNvPr id="21509" name="Slide Number Placeholder 1">
            <a:extLst>
              <a:ext uri="{FF2B5EF4-FFF2-40B4-BE49-F238E27FC236}">
                <a16:creationId xmlns:a16="http://schemas.microsoft.com/office/drawing/2014/main" id="{4BCFA6FF-ABCE-37D7-1A7A-B95EAFCC4D1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035098-1B43-4CB8-99F2-76B99A38EC67}" type="slidenum">
              <a:rPr lang="en-US" altLang="en-US" sz="1200">
                <a:solidFill>
                  <a:srgbClr val="898989"/>
                </a:solidFill>
              </a:rPr>
              <a:pPr>
                <a:spcBef>
                  <a:spcPct val="0"/>
                </a:spcBef>
                <a:buFontTx/>
                <a:buNone/>
              </a:pPr>
              <a:t>11</a:t>
            </a:fld>
            <a:endParaRPr lang="en-US" altLang="en-US" sz="1200">
              <a:solidFill>
                <a:srgbClr val="898989"/>
              </a:solidFill>
            </a:endParaRPr>
          </a:p>
        </p:txBody>
      </p:sp>
    </p:spTree>
  </p:cSld>
  <p:clrMapOvr>
    <a:masterClrMapping/>
  </p:clrMapOvr>
  <p:transition spd="slow" advTm="44719"/>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4FF2006-BAA9-D2D0-76EA-B2DE08E78EB3}"/>
              </a:ext>
            </a:extLst>
          </p:cNvPr>
          <p:cNvSpPr>
            <a:spLocks noGrp="1"/>
          </p:cNvSpPr>
          <p:nvPr>
            <p:ph type="title" idx="4294967295"/>
          </p:nvPr>
        </p:nvSpPr>
        <p:spPr>
          <a:xfrm>
            <a:off x="304800" y="228600"/>
            <a:ext cx="8229600" cy="914400"/>
          </a:xfrm>
        </p:spPr>
        <p:txBody>
          <a:bodyPr/>
          <a:lstStyle/>
          <a:p>
            <a:pPr eaLnBrk="1" hangingPunct="1"/>
            <a:r>
              <a:rPr lang="en-US" altLang="en-US" sz="3600" b="1">
                <a:latin typeface="Arial" panose="020B0604020202020204" pitchFamily="34" charset="0"/>
                <a:cs typeface="Arial" panose="020B0604020202020204" pitchFamily="34" charset="0"/>
              </a:rPr>
              <a:t>Characteristics of Disabilities…</a:t>
            </a:r>
          </a:p>
        </p:txBody>
      </p:sp>
      <p:graphicFrame>
        <p:nvGraphicFramePr>
          <p:cNvPr id="23555" name="Object 3">
            <a:extLst>
              <a:ext uri="{FF2B5EF4-FFF2-40B4-BE49-F238E27FC236}">
                <a16:creationId xmlns:a16="http://schemas.microsoft.com/office/drawing/2014/main" id="{16B15798-76EB-D8C1-E8ED-BF4043959159}"/>
              </a:ext>
            </a:extLst>
          </p:cNvPr>
          <p:cNvGraphicFramePr>
            <a:graphicFrameLocks noChangeAspect="1"/>
          </p:cNvGraphicFramePr>
          <p:nvPr/>
        </p:nvGraphicFramePr>
        <p:xfrm>
          <a:off x="990600" y="1447800"/>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23555" name="Object 3">
                        <a:extLst>
                          <a:ext uri="{FF2B5EF4-FFF2-40B4-BE49-F238E27FC236}">
                            <a16:creationId xmlns:a16="http://schemas.microsoft.com/office/drawing/2014/main" id="{16B15798-76EB-D8C1-E8ED-BF40439591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47800"/>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27652" name="Text Box 4">
            <a:extLst>
              <a:ext uri="{FF2B5EF4-FFF2-40B4-BE49-F238E27FC236}">
                <a16:creationId xmlns:a16="http://schemas.microsoft.com/office/drawing/2014/main" id="{3FC1AE0F-AB42-0FD1-1B41-93B8D968862B}"/>
              </a:ext>
            </a:extLst>
          </p:cNvPr>
          <p:cNvSpPr txBox="1">
            <a:spLocks noChangeArrowheads="1"/>
          </p:cNvSpPr>
          <p:nvPr/>
        </p:nvSpPr>
        <p:spPr bwMode="auto">
          <a:xfrm>
            <a:off x="533400" y="1371600"/>
            <a:ext cx="8067675" cy="4678363"/>
          </a:xfrm>
          <a:prstGeom prst="rect">
            <a:avLst/>
          </a:prstGeom>
          <a:noFill/>
          <a:ln>
            <a:noFill/>
          </a:ln>
        </p:spPr>
        <p:txBody>
          <a:bodyPr>
            <a:spAutoFit/>
          </a:bodyPr>
          <a:lstStyle>
            <a:lvl1pPr>
              <a:tabLst>
                <a:tab pos="341313" algn="l"/>
              </a:tabLst>
              <a:defRPr sz="3200">
                <a:solidFill>
                  <a:schemeClr val="tx1"/>
                </a:solidFill>
                <a:latin typeface="Calibri" charset="0"/>
                <a:ea typeface="MS PGothic" charset="0"/>
                <a:cs typeface="MS PGothic" charset="0"/>
              </a:defRPr>
            </a:lvl1pPr>
            <a:lvl2pPr>
              <a:tabLst>
                <a:tab pos="341313" algn="l"/>
              </a:tabLst>
              <a:defRPr sz="2800">
                <a:solidFill>
                  <a:schemeClr val="tx1"/>
                </a:solidFill>
                <a:latin typeface="Calibri" charset="0"/>
                <a:ea typeface="MS PGothic" charset="0"/>
                <a:cs typeface="MS PGothic" charset="0"/>
              </a:defRPr>
            </a:lvl2pPr>
            <a:lvl3pPr>
              <a:tabLst>
                <a:tab pos="341313" algn="l"/>
              </a:tabLst>
              <a:defRPr sz="2400">
                <a:solidFill>
                  <a:schemeClr val="tx1"/>
                </a:solidFill>
                <a:latin typeface="Calibri" charset="0"/>
                <a:ea typeface="MS PGothic" charset="0"/>
                <a:cs typeface="MS PGothic" charset="0"/>
              </a:defRPr>
            </a:lvl3pPr>
            <a:lvl4pPr>
              <a:tabLst>
                <a:tab pos="341313" algn="l"/>
              </a:tabLst>
              <a:defRPr sz="2000">
                <a:solidFill>
                  <a:schemeClr val="tx1"/>
                </a:solidFill>
                <a:latin typeface="Calibri" charset="0"/>
                <a:ea typeface="MS PGothic" charset="0"/>
                <a:cs typeface="MS PGothic" charset="0"/>
              </a:defRPr>
            </a:lvl4pPr>
            <a:lvl5pPr>
              <a:tabLst>
                <a:tab pos="341313" algn="l"/>
              </a:tabLst>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tabLst>
                <a:tab pos="341313" algn="l"/>
              </a:tabLst>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tabLst>
                <a:tab pos="341313" algn="l"/>
              </a:tabLst>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tabLst>
                <a:tab pos="341313" algn="l"/>
              </a:tabLst>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tabLst>
                <a:tab pos="341313" algn="l"/>
              </a:tabLst>
              <a:defRPr sz="2000">
                <a:solidFill>
                  <a:schemeClr val="tx1"/>
                </a:solidFill>
                <a:latin typeface="Calibri" charset="0"/>
                <a:ea typeface="MS PGothic" charset="0"/>
                <a:cs typeface="MS PGothic" charset="0"/>
              </a:defRPr>
            </a:lvl9pPr>
          </a:lstStyle>
          <a:p>
            <a:pPr eaLnBrk="1" hangingPunct="1">
              <a:buClr>
                <a:srgbClr val="D00435"/>
              </a:buClr>
              <a:buFont typeface="Wingdings" charset="0"/>
              <a:buNone/>
              <a:defRPr/>
            </a:pPr>
            <a:r>
              <a:rPr lang="en-US" sz="600" b="1" dirty="0">
                <a:solidFill>
                  <a:schemeClr val="accent1"/>
                </a:solidFill>
                <a:latin typeface="Arial" charset="0"/>
              </a:rPr>
              <a:t> 	</a:t>
            </a:r>
          </a:p>
          <a:p>
            <a:pPr eaLnBrk="1" hangingPunct="1">
              <a:buClr>
                <a:srgbClr val="D00435"/>
              </a:buClr>
              <a:buFont typeface="Wingdings" charset="0"/>
              <a:buChar char="§"/>
              <a:defRPr/>
            </a:pPr>
            <a:r>
              <a:rPr lang="en-US" sz="2800" b="1" dirty="0">
                <a:solidFill>
                  <a:srgbClr val="2408CC"/>
                </a:solidFill>
                <a:latin typeface="Arial" charset="0"/>
              </a:rPr>
              <a:t> Disabilities vary in visibility</a:t>
            </a:r>
          </a:p>
          <a:p>
            <a:pPr marL="800100" lvl="1" indent="-342900" eaLnBrk="1" hangingPunct="1">
              <a:buClr>
                <a:srgbClr val="D00435"/>
              </a:buClr>
              <a:buFont typeface="Arial"/>
              <a:buChar char="•"/>
              <a:defRPr/>
            </a:pPr>
            <a:r>
              <a:rPr lang="en-US" sz="2400" b="1" dirty="0">
                <a:solidFill>
                  <a:schemeClr val="accent1"/>
                </a:solidFill>
                <a:latin typeface="Arial" charset="0"/>
              </a:rPr>
              <a:t>Not visible at all to others</a:t>
            </a:r>
          </a:p>
          <a:p>
            <a:pPr marL="800100" lvl="1" indent="-342900" eaLnBrk="1" hangingPunct="1">
              <a:buClr>
                <a:srgbClr val="D00435"/>
              </a:buClr>
              <a:buFont typeface="Arial"/>
              <a:buChar char="•"/>
              <a:defRPr/>
            </a:pPr>
            <a:r>
              <a:rPr lang="en-US" sz="2400" b="1" dirty="0">
                <a:solidFill>
                  <a:schemeClr val="accent1"/>
                </a:solidFill>
                <a:latin typeface="Arial" charset="0"/>
              </a:rPr>
              <a:t>Visible to informed others</a:t>
            </a:r>
          </a:p>
          <a:p>
            <a:pPr marL="800100" lvl="1" indent="-342900" eaLnBrk="1" hangingPunct="1">
              <a:buClr>
                <a:srgbClr val="D00435"/>
              </a:buClr>
              <a:buFont typeface="Arial"/>
              <a:buChar char="•"/>
              <a:defRPr/>
            </a:pPr>
            <a:r>
              <a:rPr lang="en-US" sz="2400" b="1" dirty="0">
                <a:solidFill>
                  <a:schemeClr val="accent1"/>
                </a:solidFill>
                <a:latin typeface="Arial" charset="0"/>
              </a:rPr>
              <a:t>Visible to all</a:t>
            </a:r>
            <a:endParaRPr lang="en-US" sz="2400" b="1" dirty="0">
              <a:solidFill>
                <a:srgbClr val="2408CC"/>
              </a:solidFill>
              <a:latin typeface="Arial" charset="0"/>
            </a:endParaRPr>
          </a:p>
          <a:p>
            <a:pPr eaLnBrk="1" hangingPunct="1">
              <a:buClr>
                <a:srgbClr val="D00435"/>
              </a:buClr>
              <a:defRPr/>
            </a:pPr>
            <a:endParaRPr lang="en-US" sz="2200" b="1" dirty="0">
              <a:solidFill>
                <a:schemeClr val="accent1"/>
              </a:solidFill>
              <a:latin typeface="Arial" charset="0"/>
            </a:endParaRPr>
          </a:p>
          <a:p>
            <a:pPr eaLnBrk="1" hangingPunct="1">
              <a:buClr>
                <a:srgbClr val="D00435"/>
              </a:buClr>
              <a:buFont typeface="Wingdings" charset="0"/>
              <a:buChar char="§"/>
              <a:tabLst>
                <a:tab pos="338138" algn="l"/>
              </a:tabLst>
              <a:defRPr/>
            </a:pPr>
            <a:r>
              <a:rPr lang="en-US" sz="2800" b="1" dirty="0">
                <a:solidFill>
                  <a:srgbClr val="2408CC"/>
                </a:solidFill>
                <a:latin typeface="Arial" charset="0"/>
              </a:rPr>
              <a:t> Disabilities are seen across </a:t>
            </a:r>
            <a:r>
              <a:rPr lang="en-US" sz="2800" b="1" u="sng" dirty="0">
                <a:solidFill>
                  <a:srgbClr val="2408CC"/>
                </a:solidFill>
                <a:latin typeface="Arial" charset="0"/>
              </a:rPr>
              <a:t>all</a:t>
            </a:r>
            <a:r>
              <a:rPr lang="en-US" sz="2800" b="1" dirty="0">
                <a:solidFill>
                  <a:srgbClr val="2408CC"/>
                </a:solidFill>
                <a:latin typeface="Arial" charset="0"/>
              </a:rPr>
              <a:t> settings </a:t>
            </a:r>
          </a:p>
          <a:p>
            <a:pPr marL="800100" lvl="1" indent="-342900" eaLnBrk="1" hangingPunct="1">
              <a:buClr>
                <a:srgbClr val="D00435"/>
              </a:buClr>
              <a:buFont typeface="Arial"/>
              <a:buChar char="•"/>
              <a:defRPr/>
            </a:pPr>
            <a:r>
              <a:rPr lang="en-US" sz="2400" b="1" dirty="0">
                <a:solidFill>
                  <a:schemeClr val="accent1"/>
                </a:solidFill>
                <a:latin typeface="Arial" charset="0"/>
              </a:rPr>
              <a:t>Hospital, clinics, OB/</a:t>
            </a:r>
            <a:r>
              <a:rPr lang="en-US" sz="2400" b="1" dirty="0" err="1">
                <a:solidFill>
                  <a:schemeClr val="accent1"/>
                </a:solidFill>
                <a:latin typeface="Arial" charset="0"/>
              </a:rPr>
              <a:t>Gyn</a:t>
            </a:r>
            <a:r>
              <a:rPr lang="en-US" sz="2400" b="1" dirty="0">
                <a:solidFill>
                  <a:schemeClr val="accent1"/>
                </a:solidFill>
                <a:latin typeface="Arial" charset="0"/>
              </a:rPr>
              <a:t> offices, pediatric settings, community settings, schools, independent living centers and group homes, home care, long-term care facilities, nursing homes</a:t>
            </a:r>
          </a:p>
          <a:p>
            <a:pPr marL="742950" lvl="1" indent="-285750" eaLnBrk="1" hangingPunct="1">
              <a:buClr>
                <a:srgbClr val="D00435"/>
              </a:buClr>
              <a:buFont typeface="Wingdings" charset="0"/>
              <a:buChar char="§"/>
              <a:defRPr/>
            </a:pPr>
            <a:endParaRPr lang="en-US" sz="2200" b="1" dirty="0">
              <a:solidFill>
                <a:schemeClr val="accent1"/>
              </a:solidFill>
              <a:latin typeface="Arial" charset="0"/>
            </a:endParaRPr>
          </a:p>
        </p:txBody>
      </p:sp>
      <p:sp>
        <p:nvSpPr>
          <p:cNvPr id="23557" name="Slide Number Placeholder 1">
            <a:extLst>
              <a:ext uri="{FF2B5EF4-FFF2-40B4-BE49-F238E27FC236}">
                <a16:creationId xmlns:a16="http://schemas.microsoft.com/office/drawing/2014/main" id="{E19ED237-FAF4-A620-E6A2-DB3E3585B4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9FF98F09-D78C-4869-92D5-A01FE2BD3F95}" type="slidenum">
              <a:rPr lang="en-US" altLang="en-US" sz="1200">
                <a:solidFill>
                  <a:srgbClr val="898989"/>
                </a:solidFill>
              </a:rPr>
              <a:pPr>
                <a:spcBef>
                  <a:spcPct val="0"/>
                </a:spcBef>
                <a:buFontTx/>
                <a:buNone/>
              </a:pPr>
              <a:t>12</a:t>
            </a:fld>
            <a:endParaRPr lang="en-US" altLang="en-US" sz="1200">
              <a:solidFill>
                <a:srgbClr val="898989"/>
              </a:solidFill>
            </a:endParaRPr>
          </a:p>
        </p:txBody>
      </p:sp>
    </p:spTree>
  </p:cSld>
  <p:clrMapOvr>
    <a:masterClrMapping/>
  </p:clrMapOvr>
  <p:transition spd="slow" advTm="44719"/>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AB394316-5404-93FF-C483-4A1A7DDC3EEC}"/>
              </a:ext>
            </a:extLst>
          </p:cNvPr>
          <p:cNvSpPr>
            <a:spLocks noGrp="1"/>
          </p:cNvSpPr>
          <p:nvPr>
            <p:ph type="title" idx="4294967295"/>
          </p:nvPr>
        </p:nvSpPr>
        <p:spPr>
          <a:xfrm>
            <a:off x="304800" y="228600"/>
            <a:ext cx="8229600" cy="762000"/>
          </a:xfrm>
        </p:spPr>
        <p:txBody>
          <a:bodyPr/>
          <a:lstStyle/>
          <a:p>
            <a:pPr eaLnBrk="1" hangingPunct="1"/>
            <a:r>
              <a:rPr lang="en-US" altLang="en-US" sz="3600" b="1">
                <a:latin typeface="Arial" panose="020B0604020202020204" pitchFamily="34" charset="0"/>
                <a:cs typeface="Arial" panose="020B0604020202020204" pitchFamily="34" charset="0"/>
              </a:rPr>
              <a:t>Characteristics of Disabilities…</a:t>
            </a:r>
            <a:endParaRPr lang="en-US" altLang="en-US" sz="3600">
              <a:latin typeface="Arial" panose="020B0604020202020204" pitchFamily="34" charset="0"/>
              <a:cs typeface="Arial" panose="020B0604020202020204" pitchFamily="34" charset="0"/>
            </a:endParaRPr>
          </a:p>
        </p:txBody>
      </p:sp>
      <p:sp>
        <p:nvSpPr>
          <p:cNvPr id="21507" name="Text Box 4">
            <a:extLst>
              <a:ext uri="{FF2B5EF4-FFF2-40B4-BE49-F238E27FC236}">
                <a16:creationId xmlns:a16="http://schemas.microsoft.com/office/drawing/2014/main" id="{05D6B040-337E-9603-915B-EFD66F78DF13}"/>
              </a:ext>
            </a:extLst>
          </p:cNvPr>
          <p:cNvSpPr txBox="1">
            <a:spLocks noChangeArrowheads="1"/>
          </p:cNvSpPr>
          <p:nvPr/>
        </p:nvSpPr>
        <p:spPr bwMode="auto">
          <a:xfrm>
            <a:off x="381000" y="838200"/>
            <a:ext cx="8534400" cy="5803900"/>
          </a:xfrm>
          <a:prstGeom prst="rect">
            <a:avLst/>
          </a:prstGeom>
          <a:noFill/>
          <a:ln>
            <a:noFill/>
          </a:ln>
        </p:spPr>
        <p:txBody>
          <a:bodyPr>
            <a:spAutoFit/>
          </a:bodyPr>
          <a:lstStyle>
            <a:lvl1pPr>
              <a:tabLst>
                <a:tab pos="465138" algn="l"/>
              </a:tabLst>
              <a:defRPr sz="3200">
                <a:solidFill>
                  <a:schemeClr val="tx1"/>
                </a:solidFill>
                <a:latin typeface="Calibri" charset="0"/>
                <a:ea typeface="ＭＳ Ｐゴシック" charset="0"/>
                <a:cs typeface="ＭＳ Ｐゴシック" charset="0"/>
              </a:defRPr>
            </a:lvl1pPr>
            <a:lvl2pPr>
              <a:tabLst>
                <a:tab pos="465138" algn="l"/>
              </a:tabLst>
              <a:defRPr sz="2800">
                <a:solidFill>
                  <a:schemeClr val="tx1"/>
                </a:solidFill>
                <a:latin typeface="Calibri" charset="0"/>
                <a:ea typeface="ＭＳ Ｐゴシック" charset="0"/>
              </a:defRPr>
            </a:lvl2pPr>
            <a:lvl3pPr marL="1030288" indent="-223838">
              <a:tabLst>
                <a:tab pos="465138" algn="l"/>
              </a:tabLst>
              <a:defRPr sz="2400">
                <a:solidFill>
                  <a:schemeClr val="tx1"/>
                </a:solidFill>
                <a:latin typeface="Calibri" charset="0"/>
                <a:ea typeface="ＭＳ Ｐゴシック" charset="0"/>
              </a:defRPr>
            </a:lvl3pPr>
            <a:lvl4pPr>
              <a:tabLst>
                <a:tab pos="465138" algn="l"/>
              </a:tabLst>
              <a:defRPr sz="2000">
                <a:solidFill>
                  <a:schemeClr val="tx1"/>
                </a:solidFill>
                <a:latin typeface="Calibri" charset="0"/>
                <a:ea typeface="ＭＳ Ｐゴシック" charset="0"/>
              </a:defRPr>
            </a:lvl4pPr>
            <a:lvl5pPr>
              <a:tabLst>
                <a:tab pos="465138" algn="l"/>
              </a:tabLst>
              <a:defRPr sz="2000">
                <a:solidFill>
                  <a:schemeClr val="tx1"/>
                </a:solidFill>
                <a:latin typeface="Calibri" charset="0"/>
                <a:ea typeface="ＭＳ Ｐゴシック" charset="0"/>
              </a:defRPr>
            </a:lvl5pPr>
            <a:lvl6pPr eaLnBrk="0" fontAlgn="base" hangingPunct="0">
              <a:spcAft>
                <a:spcPct val="0"/>
              </a:spcAft>
              <a:buFont typeface="Arial" charset="0"/>
              <a:buChar char="»"/>
              <a:tabLst>
                <a:tab pos="465138" algn="l"/>
              </a:tabLst>
              <a:defRPr sz="2000">
                <a:solidFill>
                  <a:schemeClr val="tx1"/>
                </a:solidFill>
                <a:latin typeface="Calibri" charset="0"/>
                <a:ea typeface="ＭＳ Ｐゴシック" charset="0"/>
              </a:defRPr>
            </a:lvl6pPr>
            <a:lvl7pPr eaLnBrk="0" fontAlgn="base" hangingPunct="0">
              <a:spcAft>
                <a:spcPct val="0"/>
              </a:spcAft>
              <a:buFont typeface="Arial" charset="0"/>
              <a:buChar char="»"/>
              <a:tabLst>
                <a:tab pos="465138" algn="l"/>
              </a:tabLst>
              <a:defRPr sz="2000">
                <a:solidFill>
                  <a:schemeClr val="tx1"/>
                </a:solidFill>
                <a:latin typeface="Calibri" charset="0"/>
                <a:ea typeface="ＭＳ Ｐゴシック" charset="0"/>
              </a:defRPr>
            </a:lvl7pPr>
            <a:lvl8pPr eaLnBrk="0" fontAlgn="base" hangingPunct="0">
              <a:spcAft>
                <a:spcPct val="0"/>
              </a:spcAft>
              <a:buFont typeface="Arial" charset="0"/>
              <a:buChar char="»"/>
              <a:tabLst>
                <a:tab pos="465138" algn="l"/>
              </a:tabLst>
              <a:defRPr sz="2000">
                <a:solidFill>
                  <a:schemeClr val="tx1"/>
                </a:solidFill>
                <a:latin typeface="Calibri" charset="0"/>
                <a:ea typeface="ＭＳ Ｐゴシック" charset="0"/>
              </a:defRPr>
            </a:lvl8pPr>
            <a:lvl9pPr eaLnBrk="0" fontAlgn="base" hangingPunct="0">
              <a:spcAft>
                <a:spcPct val="0"/>
              </a:spcAft>
              <a:buFont typeface="Arial" charset="0"/>
              <a:buChar char="»"/>
              <a:tabLst>
                <a:tab pos="465138" algn="l"/>
              </a:tabLst>
              <a:defRPr sz="2000">
                <a:solidFill>
                  <a:schemeClr val="tx1"/>
                </a:solidFill>
                <a:latin typeface="Calibri" charset="0"/>
                <a:ea typeface="ＭＳ Ｐゴシック" charset="0"/>
              </a:defRPr>
            </a:lvl9pPr>
          </a:lstStyle>
          <a:p>
            <a:pPr eaLnBrk="1" hangingPunct="1">
              <a:buClr>
                <a:srgbClr val="D00435"/>
              </a:buClr>
              <a:buFont typeface="Wingdings" charset="0"/>
              <a:buNone/>
              <a:defRPr/>
            </a:pPr>
            <a:r>
              <a:rPr lang="en-US" sz="600" b="1" dirty="0">
                <a:solidFill>
                  <a:schemeClr val="accent1"/>
                </a:solidFill>
                <a:latin typeface="Arial" charset="0"/>
              </a:rPr>
              <a:t> </a:t>
            </a:r>
            <a:endParaRPr lang="en-US" sz="1000" b="1" dirty="0">
              <a:solidFill>
                <a:schemeClr val="accent1"/>
              </a:solidFill>
              <a:latin typeface="Arial" charset="0"/>
            </a:endParaRPr>
          </a:p>
          <a:p>
            <a:pPr eaLnBrk="1" hangingPunct="1">
              <a:buClr>
                <a:srgbClr val="D00435"/>
              </a:buClr>
              <a:buFont typeface="Wingdings" charset="0"/>
              <a:buNone/>
              <a:defRPr/>
            </a:pPr>
            <a:endParaRPr lang="en-US" sz="800" b="1" dirty="0">
              <a:solidFill>
                <a:schemeClr val="accent1"/>
              </a:solidFill>
              <a:latin typeface="Arial" charset="0"/>
            </a:endParaRPr>
          </a:p>
          <a:p>
            <a:pPr eaLnBrk="1" hangingPunct="1">
              <a:buClr>
                <a:srgbClr val="D00435"/>
              </a:buClr>
              <a:buFont typeface="Wingdings" charset="0"/>
              <a:buChar char="§"/>
              <a:defRPr/>
            </a:pPr>
            <a:r>
              <a:rPr lang="en-US" sz="2800" b="1" dirty="0">
                <a:solidFill>
                  <a:schemeClr val="accent1"/>
                </a:solidFill>
                <a:latin typeface="Arial" charset="0"/>
              </a:rPr>
              <a:t>   </a:t>
            </a:r>
            <a:r>
              <a:rPr lang="en-US" sz="2800" b="1" dirty="0">
                <a:solidFill>
                  <a:srgbClr val="2408CC"/>
                </a:solidFill>
                <a:latin typeface="Arial" charset="0"/>
              </a:rPr>
              <a:t>Population of people with disability is 	 	increasing in size</a:t>
            </a:r>
          </a:p>
          <a:p>
            <a:pPr eaLnBrk="1" hangingPunct="1">
              <a:buClr>
                <a:srgbClr val="D00435"/>
              </a:buClr>
              <a:buFont typeface="Wingdings" charset="0"/>
              <a:buChar char="§"/>
              <a:defRPr/>
            </a:pPr>
            <a:endParaRPr lang="en-US" sz="1200" b="1" dirty="0">
              <a:solidFill>
                <a:schemeClr val="tx2"/>
              </a:solidFill>
              <a:latin typeface="Arial" charset="0"/>
            </a:endParaRPr>
          </a:p>
          <a:p>
            <a:pPr marL="971550" lvl="2" eaLnBrk="1" hangingPunct="1">
              <a:buClr>
                <a:srgbClr val="D00435"/>
              </a:buClr>
              <a:buFont typeface="Wingdings" charset="0"/>
              <a:buChar char="§"/>
              <a:defRPr/>
            </a:pPr>
            <a:r>
              <a:rPr lang="en-US" b="1" dirty="0">
                <a:solidFill>
                  <a:srgbClr val="376092"/>
                </a:solidFill>
                <a:latin typeface="Arial" charset="0"/>
                <a:cs typeface="ＭＳ Ｐゴシック" charset="0"/>
              </a:rPr>
              <a:t>Advances in health care and survival of people with disabilities across the lifespan: </a:t>
            </a:r>
          </a:p>
          <a:p>
            <a:pPr marL="1433513" lvl="2" indent="-342900" eaLnBrk="1" hangingPunct="1">
              <a:buClr>
                <a:srgbClr val="D00435"/>
              </a:buClr>
              <a:buFont typeface="Arial"/>
              <a:buChar char="•"/>
              <a:tabLst>
                <a:tab pos="465138" algn="l"/>
                <a:tab pos="1195388" algn="l"/>
                <a:tab pos="1374775" algn="l"/>
              </a:tabLst>
              <a:defRPr/>
            </a:pPr>
            <a:r>
              <a:rPr lang="en-US" sz="2200" b="1" dirty="0">
                <a:solidFill>
                  <a:srgbClr val="376092"/>
                </a:solidFill>
                <a:latin typeface="Arial" charset="0"/>
                <a:cs typeface="ＭＳ Ｐゴシック" charset="0"/>
              </a:rPr>
              <a:t>VLBW babies, those with pre-existing disabilities, chronically critically ill children and adults</a:t>
            </a:r>
          </a:p>
          <a:p>
            <a:pPr marL="911225" lvl="2" indent="0" eaLnBrk="1" hangingPunct="1">
              <a:lnSpc>
                <a:spcPct val="60000"/>
              </a:lnSpc>
              <a:buClr>
                <a:srgbClr val="D00435"/>
              </a:buClr>
              <a:tabLst>
                <a:tab pos="465138" algn="l"/>
                <a:tab pos="1195388" algn="l"/>
                <a:tab pos="1374775" algn="l"/>
              </a:tabLst>
              <a:defRPr/>
            </a:pPr>
            <a:endParaRPr lang="en-US" sz="2200" b="1" dirty="0">
              <a:solidFill>
                <a:srgbClr val="376092"/>
              </a:solidFill>
              <a:latin typeface="Arial" charset="0"/>
              <a:cs typeface="ＭＳ Ｐゴシック" charset="0"/>
            </a:endParaRPr>
          </a:p>
          <a:p>
            <a:pPr marL="911225" lvl="2" indent="0" eaLnBrk="1" hangingPunct="1">
              <a:buClr>
                <a:srgbClr val="D00435"/>
              </a:buClr>
              <a:buFont typeface="Wingdings" charset="0"/>
              <a:buNone/>
              <a:defRPr/>
            </a:pPr>
            <a:endParaRPr lang="en-US" sz="1000" b="1" dirty="0">
              <a:solidFill>
                <a:srgbClr val="376092"/>
              </a:solidFill>
              <a:latin typeface="Arial" charset="0"/>
              <a:cs typeface="ＭＳ Ｐゴシック" charset="0"/>
            </a:endParaRPr>
          </a:p>
          <a:p>
            <a:pPr marL="911225" lvl="2" indent="-163513" eaLnBrk="1" hangingPunct="1">
              <a:buClr>
                <a:srgbClr val="D00435"/>
              </a:buClr>
              <a:buFont typeface="Wingdings" charset="0"/>
              <a:buChar char="§"/>
              <a:defRPr/>
            </a:pPr>
            <a:r>
              <a:rPr lang="en-US" sz="2200" b="1" dirty="0">
                <a:solidFill>
                  <a:srgbClr val="376092"/>
                </a:solidFill>
                <a:latin typeface="Arial" charset="0"/>
                <a:cs typeface="ＭＳ Ｐゴシック" charset="0"/>
              </a:rPr>
              <a:t> </a:t>
            </a:r>
            <a:r>
              <a:rPr lang="en-US" b="1" dirty="0">
                <a:solidFill>
                  <a:srgbClr val="376092"/>
                </a:solidFill>
                <a:latin typeface="Arial" charset="0"/>
                <a:cs typeface="ＭＳ Ｐゴシック" charset="0"/>
              </a:rPr>
              <a:t>Increased numbers of people with chronic disease</a:t>
            </a:r>
          </a:p>
          <a:p>
            <a:pPr marL="911225" lvl="2" indent="-163513" eaLnBrk="1" hangingPunct="1">
              <a:buClr>
                <a:srgbClr val="D00435"/>
              </a:buClr>
              <a:buFont typeface="Wingdings" charset="0"/>
              <a:buChar char="§"/>
              <a:defRPr/>
            </a:pPr>
            <a:endParaRPr lang="en-US" b="1" dirty="0">
              <a:solidFill>
                <a:srgbClr val="376092"/>
              </a:solidFill>
              <a:latin typeface="Arial" charset="0"/>
              <a:cs typeface="ＭＳ Ｐゴシック" charset="0"/>
            </a:endParaRPr>
          </a:p>
          <a:p>
            <a:pPr marL="911225" lvl="2" indent="-163513" eaLnBrk="1" hangingPunct="1">
              <a:buClr>
                <a:srgbClr val="D00435"/>
              </a:buClr>
              <a:buFont typeface="Wingdings" charset="0"/>
              <a:buChar char="§"/>
              <a:defRPr/>
            </a:pPr>
            <a:r>
              <a:rPr lang="en-US" b="1" dirty="0">
                <a:solidFill>
                  <a:srgbClr val="376092"/>
                </a:solidFill>
                <a:latin typeface="Arial" charset="0"/>
                <a:cs typeface="ＭＳ Ｐゴシック" charset="0"/>
              </a:rPr>
              <a:t> Increased number of elderly and frail elderly </a:t>
            </a:r>
            <a:endParaRPr lang="en-US" sz="1200" b="1" dirty="0">
              <a:solidFill>
                <a:srgbClr val="376092"/>
              </a:solidFill>
              <a:latin typeface="Arial" charset="0"/>
              <a:cs typeface="ＭＳ Ｐゴシック" charset="0"/>
            </a:endParaRPr>
          </a:p>
          <a:p>
            <a:pPr marL="806450" lvl="2" indent="0" eaLnBrk="1" hangingPunct="1">
              <a:buClr>
                <a:srgbClr val="D00435"/>
              </a:buClr>
              <a:defRPr/>
            </a:pPr>
            <a:endParaRPr lang="en-US" b="1" dirty="0">
              <a:solidFill>
                <a:srgbClr val="376092"/>
              </a:solidFill>
              <a:latin typeface="Arial" charset="0"/>
              <a:cs typeface="ＭＳ Ｐゴシック" charset="0"/>
            </a:endParaRPr>
          </a:p>
          <a:p>
            <a:pPr marL="971550" lvl="2" eaLnBrk="1" hangingPunct="1">
              <a:buClr>
                <a:srgbClr val="D00435"/>
              </a:buClr>
              <a:buFont typeface="Wingdings" charset="0"/>
              <a:buChar char="§"/>
              <a:defRPr/>
            </a:pPr>
            <a:r>
              <a:rPr lang="en-US" b="1" dirty="0">
                <a:solidFill>
                  <a:srgbClr val="376092"/>
                </a:solidFill>
                <a:latin typeface="Arial" charset="0"/>
                <a:cs typeface="ＭＳ Ｐゴシック" charset="0"/>
              </a:rPr>
              <a:t>Increased survival of those with trauma </a:t>
            </a:r>
          </a:p>
          <a:p>
            <a:pPr marL="1538288" lvl="2" indent="-342900" eaLnBrk="1" hangingPunct="1">
              <a:buClr>
                <a:srgbClr val="D00435"/>
              </a:buClr>
              <a:buFont typeface="Arial"/>
              <a:buChar char="•"/>
              <a:defRPr/>
            </a:pPr>
            <a:r>
              <a:rPr lang="en-US" sz="2200" b="1" dirty="0">
                <a:solidFill>
                  <a:srgbClr val="376092"/>
                </a:solidFill>
                <a:latin typeface="Arial" charset="0"/>
                <a:cs typeface="ＭＳ Ｐゴシック" charset="0"/>
              </a:rPr>
              <a:t>For all those killed in mass shootings, bombings, natural catastrophes, many more are disabled</a:t>
            </a:r>
          </a:p>
          <a:p>
            <a:pPr lvl="3" eaLnBrk="1" hangingPunct="1">
              <a:buClr>
                <a:srgbClr val="D00435"/>
              </a:buClr>
              <a:defRPr/>
            </a:pPr>
            <a:endParaRPr lang="en-US" sz="1000" b="1" dirty="0">
              <a:solidFill>
                <a:schemeClr val="accent1"/>
              </a:solidFill>
              <a:latin typeface="Arial" charset="0"/>
              <a:cs typeface="ＭＳ Ｐゴシック" charset="0"/>
            </a:endParaRPr>
          </a:p>
        </p:txBody>
      </p:sp>
      <p:sp>
        <p:nvSpPr>
          <p:cNvPr id="25604" name="Slide Number Placeholder 1">
            <a:extLst>
              <a:ext uri="{FF2B5EF4-FFF2-40B4-BE49-F238E27FC236}">
                <a16:creationId xmlns:a16="http://schemas.microsoft.com/office/drawing/2014/main" id="{07A1659C-4E11-7874-AA12-406AB7D507A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593A422-E368-41A7-9F62-F7A2B9619058}" type="slidenum">
              <a:rPr lang="en-US" altLang="en-US" sz="1200">
                <a:solidFill>
                  <a:srgbClr val="898989"/>
                </a:solidFill>
              </a:rPr>
              <a:pPr>
                <a:spcBef>
                  <a:spcPct val="0"/>
                </a:spcBef>
                <a:buFontTx/>
                <a:buNone/>
              </a:pPr>
              <a:t>13</a:t>
            </a:fld>
            <a:endParaRPr lang="en-US" altLang="en-US" sz="1200">
              <a:solidFill>
                <a:srgbClr val="898989"/>
              </a:solidFill>
            </a:endParaRPr>
          </a:p>
        </p:txBody>
      </p:sp>
    </p:spTree>
  </p:cSld>
  <p:clrMapOvr>
    <a:masterClrMapping/>
  </p:clrMapOvr>
  <p:transition spd="slow" advTm="66382"/>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E5C40DAA-7021-E673-33DD-724C81786D67}"/>
              </a:ext>
            </a:extLst>
          </p:cNvPr>
          <p:cNvSpPr>
            <a:spLocks noGrp="1"/>
          </p:cNvSpPr>
          <p:nvPr>
            <p:ph type="title" idx="4294967295"/>
          </p:nvPr>
        </p:nvSpPr>
        <p:spPr>
          <a:xfrm>
            <a:off x="76200" y="152400"/>
            <a:ext cx="9066213" cy="914400"/>
          </a:xfrm>
        </p:spPr>
        <p:txBody>
          <a:bodyPr/>
          <a:lstStyle/>
          <a:p>
            <a:pPr eaLnBrk="1" hangingPunct="1"/>
            <a:r>
              <a:rPr lang="en-US" altLang="en-US" sz="3000" b="1">
                <a:solidFill>
                  <a:srgbClr val="000000"/>
                </a:solidFill>
                <a:latin typeface="Arial" panose="020B0604020202020204" pitchFamily="34" charset="0"/>
                <a:cs typeface="Arial" panose="020B0604020202020204" pitchFamily="34" charset="0"/>
              </a:rPr>
              <a:t>Common Research Findings Across Disciplines:</a:t>
            </a:r>
            <a:endParaRPr lang="en-US" altLang="en-US" sz="3000">
              <a:solidFill>
                <a:srgbClr val="000000"/>
              </a:solidFill>
              <a:latin typeface="Arial" panose="020B0604020202020204" pitchFamily="34" charset="0"/>
              <a:cs typeface="Arial" panose="020B0604020202020204" pitchFamily="34" charset="0"/>
            </a:endParaRPr>
          </a:p>
        </p:txBody>
      </p:sp>
      <p:sp>
        <p:nvSpPr>
          <p:cNvPr id="55298" name="Text Box 4">
            <a:extLst>
              <a:ext uri="{FF2B5EF4-FFF2-40B4-BE49-F238E27FC236}">
                <a16:creationId xmlns:a16="http://schemas.microsoft.com/office/drawing/2014/main" id="{40DC7384-7FE2-2416-ED14-0BAA6EE86E80}"/>
              </a:ext>
            </a:extLst>
          </p:cNvPr>
          <p:cNvSpPr txBox="1">
            <a:spLocks noChangeArrowheads="1"/>
          </p:cNvSpPr>
          <p:nvPr/>
        </p:nvSpPr>
        <p:spPr bwMode="auto">
          <a:xfrm>
            <a:off x="457200" y="990600"/>
            <a:ext cx="8296275" cy="5354638"/>
          </a:xfrm>
          <a:prstGeom prst="rect">
            <a:avLst/>
          </a:prstGeom>
          <a:noFill/>
          <a:ln>
            <a:noFill/>
          </a:ln>
        </p:spPr>
        <p:txBody>
          <a:bodyPr>
            <a:spAutoFit/>
          </a:bodyPr>
          <a:lstStyle>
            <a:lvl1pPr eaLnBrk="0" hangingPunct="0">
              <a:tabLst>
                <a:tab pos="465138" algn="l"/>
              </a:tabLst>
              <a:defRPr sz="1600">
                <a:solidFill>
                  <a:schemeClr val="tx1"/>
                </a:solidFill>
                <a:latin typeface="Arial" charset="0"/>
                <a:ea typeface="ＭＳ Ｐゴシック" charset="0"/>
                <a:cs typeface="ＭＳ Ｐゴシック" charset="0"/>
              </a:defRPr>
            </a:lvl1pPr>
            <a:lvl2pPr marL="742950" indent="-285750" eaLnBrk="0" hangingPunct="0">
              <a:tabLst>
                <a:tab pos="465138" algn="l"/>
              </a:tabLst>
              <a:defRPr sz="1600">
                <a:solidFill>
                  <a:schemeClr val="tx1"/>
                </a:solidFill>
                <a:latin typeface="Arial" charset="0"/>
                <a:ea typeface="ＭＳ Ｐゴシック" charset="0"/>
              </a:defRPr>
            </a:lvl2pPr>
            <a:lvl3pPr marL="1143000" indent="-228600" eaLnBrk="0" hangingPunct="0">
              <a:tabLst>
                <a:tab pos="465138" algn="l"/>
              </a:tabLst>
              <a:defRPr sz="1600">
                <a:solidFill>
                  <a:schemeClr val="tx1"/>
                </a:solidFill>
                <a:latin typeface="Arial" charset="0"/>
                <a:ea typeface="ＭＳ Ｐゴシック" charset="0"/>
              </a:defRPr>
            </a:lvl3pPr>
            <a:lvl4pPr marL="1600200" indent="-228600" eaLnBrk="0" hangingPunct="0">
              <a:tabLst>
                <a:tab pos="465138" algn="l"/>
              </a:tabLst>
              <a:defRPr sz="1600">
                <a:solidFill>
                  <a:schemeClr val="tx1"/>
                </a:solidFill>
                <a:latin typeface="Arial" charset="0"/>
                <a:ea typeface="ＭＳ Ｐゴシック" charset="0"/>
              </a:defRPr>
            </a:lvl4pPr>
            <a:lvl5pPr marL="2057400" indent="-228600" eaLnBrk="0" hangingPunct="0">
              <a:tabLst>
                <a:tab pos="465138" algn="l"/>
              </a:tabLst>
              <a:defRPr sz="1600">
                <a:solidFill>
                  <a:schemeClr val="tx1"/>
                </a:solidFill>
                <a:latin typeface="Arial" charset="0"/>
                <a:ea typeface="ＭＳ Ｐゴシック" charset="0"/>
              </a:defRPr>
            </a:lvl5pPr>
            <a:lvl6pPr marL="25146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6pPr>
            <a:lvl7pPr marL="29718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7pPr>
            <a:lvl8pPr marL="34290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8pPr>
            <a:lvl9pPr marL="38862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9pPr>
          </a:lstStyle>
          <a:p>
            <a:pPr eaLnBrk="1" hangingPunct="1">
              <a:buClr>
                <a:srgbClr val="D00435"/>
              </a:buClr>
              <a:buFont typeface="Wingdings" charset="0"/>
              <a:buNone/>
              <a:defRPr/>
            </a:pPr>
            <a:r>
              <a:rPr lang="en-US" sz="600" b="1" dirty="0">
                <a:solidFill>
                  <a:schemeClr val="accent1"/>
                </a:solidFill>
              </a:rPr>
              <a:t> </a:t>
            </a:r>
            <a:endParaRPr lang="en-US" sz="1000" b="1" dirty="0">
              <a:solidFill>
                <a:schemeClr val="accent1"/>
              </a:solidFill>
            </a:endParaRPr>
          </a:p>
          <a:p>
            <a:pPr marL="463550" indent="-463550" eaLnBrk="1" hangingPunct="1">
              <a:buClr>
                <a:srgbClr val="D00435"/>
              </a:buClr>
              <a:buFont typeface="Wingdings" charset="0"/>
              <a:buChar char="§"/>
              <a:defRPr/>
            </a:pPr>
            <a:r>
              <a:rPr lang="en-US" sz="2400" b="1" dirty="0">
                <a:solidFill>
                  <a:srgbClr val="376092"/>
                </a:solidFill>
              </a:rPr>
              <a:t>PWD receive less health care </a:t>
            </a:r>
            <a:r>
              <a:rPr lang="en-US" sz="2400" b="1" i="1" u="sng" dirty="0">
                <a:solidFill>
                  <a:srgbClr val="376092"/>
                </a:solidFill>
              </a:rPr>
              <a:t>and</a:t>
            </a:r>
            <a:r>
              <a:rPr lang="en-US" sz="2400" b="1" dirty="0">
                <a:solidFill>
                  <a:srgbClr val="376092"/>
                </a:solidFill>
              </a:rPr>
              <a:t> care that is of 	lower quality than those without disabilities</a:t>
            </a:r>
          </a:p>
          <a:p>
            <a:pPr eaLnBrk="1" hangingPunct="1">
              <a:buClr>
                <a:srgbClr val="D00435"/>
              </a:buClr>
              <a:defRPr/>
            </a:pPr>
            <a:endParaRPr lang="en-US" sz="1200" b="1" dirty="0">
              <a:solidFill>
                <a:srgbClr val="376092"/>
              </a:solidFill>
            </a:endParaRPr>
          </a:p>
          <a:p>
            <a:pPr marL="284163" indent="-284163" eaLnBrk="1" hangingPunct="1">
              <a:buClr>
                <a:srgbClr val="D00435"/>
              </a:buClr>
              <a:buFont typeface="Wingdings" charset="0"/>
              <a:buChar char="§"/>
              <a:defRPr/>
            </a:pPr>
            <a:r>
              <a:rPr lang="en-US" sz="2400" b="1" dirty="0">
                <a:solidFill>
                  <a:srgbClr val="376092"/>
                </a:solidFill>
              </a:rPr>
              <a:t>  PWD have reported being refused health care</a:t>
            </a:r>
          </a:p>
          <a:p>
            <a:pPr eaLnBrk="1" hangingPunct="1">
              <a:buClr>
                <a:srgbClr val="D00435"/>
              </a:buClr>
              <a:defRPr/>
            </a:pPr>
            <a:endParaRPr lang="en-US" sz="1200" b="1" dirty="0">
              <a:solidFill>
                <a:srgbClr val="376092"/>
              </a:solidFill>
            </a:endParaRPr>
          </a:p>
          <a:p>
            <a:pPr marL="463550" indent="-463550" eaLnBrk="1" hangingPunct="1">
              <a:buClr>
                <a:srgbClr val="D00435"/>
              </a:buClr>
              <a:buFont typeface="Wingdings" charset="0"/>
              <a:buChar char="§"/>
              <a:tabLst>
                <a:tab pos="463550" algn="l"/>
              </a:tabLst>
              <a:defRPr/>
            </a:pPr>
            <a:r>
              <a:rPr lang="en-US" sz="2400" b="1" dirty="0">
                <a:solidFill>
                  <a:srgbClr val="376092"/>
                </a:solidFill>
              </a:rPr>
              <a:t>PWD have a thinner margin of safety/health than those without disability  </a:t>
            </a:r>
          </a:p>
          <a:p>
            <a:pPr eaLnBrk="1" hangingPunct="1">
              <a:buClr>
                <a:srgbClr val="D00435"/>
              </a:buClr>
              <a:defRPr/>
            </a:pPr>
            <a:endParaRPr lang="en-US" sz="1200" b="1" dirty="0">
              <a:solidFill>
                <a:srgbClr val="376092"/>
              </a:solidFill>
            </a:endParaRPr>
          </a:p>
          <a:p>
            <a:pPr marL="463550" indent="-463550" eaLnBrk="1" hangingPunct="1">
              <a:buClr>
                <a:srgbClr val="D00435"/>
              </a:buClr>
              <a:buFont typeface="Wingdings" charset="0"/>
              <a:buChar char="§"/>
              <a:defRPr/>
            </a:pPr>
            <a:r>
              <a:rPr lang="en-US" sz="2400" b="1" dirty="0">
                <a:solidFill>
                  <a:srgbClr val="376092"/>
                </a:solidFill>
              </a:rPr>
              <a:t>Health care sites (imaging centers, offices, etc.) continue to be inaccessible despite the ADA (many PWD have not been weighed in years because of lack of appropriate weight scales)</a:t>
            </a:r>
          </a:p>
          <a:p>
            <a:pPr eaLnBrk="1" hangingPunct="1">
              <a:buClr>
                <a:srgbClr val="D00435"/>
              </a:buClr>
              <a:defRPr/>
            </a:pPr>
            <a:endParaRPr lang="en-US" sz="1200" b="1" dirty="0">
              <a:solidFill>
                <a:srgbClr val="376092"/>
              </a:solidFill>
            </a:endParaRPr>
          </a:p>
          <a:p>
            <a:pPr marL="463550" indent="-463550" eaLnBrk="1" hangingPunct="1">
              <a:buClr>
                <a:srgbClr val="D00435"/>
              </a:buClr>
              <a:buFont typeface="Wingdings" charset="0"/>
              <a:buChar char="§"/>
              <a:defRPr/>
            </a:pPr>
            <a:r>
              <a:rPr lang="en-US" sz="2400" b="1" dirty="0">
                <a:solidFill>
                  <a:srgbClr val="376092"/>
                </a:solidFill>
              </a:rPr>
              <a:t>Negative attitudes toward PWD among health care professionals persist and result in negative encounters with HCPs.</a:t>
            </a:r>
          </a:p>
        </p:txBody>
      </p:sp>
      <p:sp>
        <p:nvSpPr>
          <p:cNvPr id="27652" name="Slide Number Placeholder 1">
            <a:extLst>
              <a:ext uri="{FF2B5EF4-FFF2-40B4-BE49-F238E27FC236}">
                <a16:creationId xmlns:a16="http://schemas.microsoft.com/office/drawing/2014/main" id="{EDA23EB4-7A03-1595-17C2-3EC732CFC8E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ABB37451-FE7D-408D-A9CC-1852B8C13E1B}" type="slidenum">
              <a:rPr lang="en-US" altLang="en-US" sz="1200">
                <a:solidFill>
                  <a:srgbClr val="898989"/>
                </a:solidFill>
              </a:rPr>
              <a:pPr>
                <a:spcBef>
                  <a:spcPct val="0"/>
                </a:spcBef>
                <a:buFontTx/>
                <a:buNone/>
              </a:pPr>
              <a:t>14</a:t>
            </a:fld>
            <a:endParaRPr lang="en-US" altLang="en-US" sz="1200">
              <a:solidFill>
                <a:srgbClr val="898989"/>
              </a:solidFill>
            </a:endParaRPr>
          </a:p>
        </p:txBody>
      </p:sp>
    </p:spTree>
  </p:cSld>
  <p:clrMapOvr>
    <a:masterClrMapping/>
  </p:clrMapOvr>
  <p:transition spd="slow" advTm="66382"/>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6537AD4-8594-EF04-AF57-B649DD387FB0}"/>
              </a:ext>
            </a:extLst>
          </p:cNvPr>
          <p:cNvSpPr>
            <a:spLocks noGrp="1"/>
          </p:cNvSpPr>
          <p:nvPr>
            <p:ph type="title" idx="4294967295"/>
          </p:nvPr>
        </p:nvSpPr>
        <p:spPr>
          <a:xfrm>
            <a:off x="76200" y="152400"/>
            <a:ext cx="9066213" cy="914400"/>
          </a:xfrm>
        </p:spPr>
        <p:txBody>
          <a:bodyPr/>
          <a:lstStyle/>
          <a:p>
            <a:pPr eaLnBrk="1" hangingPunct="1"/>
            <a:r>
              <a:rPr lang="en-US" altLang="en-US" sz="3000" b="1">
                <a:solidFill>
                  <a:srgbClr val="000000"/>
                </a:solidFill>
                <a:latin typeface="Arial" panose="020B0604020202020204" pitchFamily="34" charset="0"/>
                <a:cs typeface="Arial" panose="020B0604020202020204" pitchFamily="34" charset="0"/>
              </a:rPr>
              <a:t>Common Research Findings Across Disciplines:</a:t>
            </a:r>
            <a:endParaRPr lang="en-US" altLang="en-US" sz="3000">
              <a:solidFill>
                <a:srgbClr val="000000"/>
              </a:solidFill>
              <a:latin typeface="Arial" panose="020B0604020202020204" pitchFamily="34" charset="0"/>
              <a:cs typeface="Arial" panose="020B0604020202020204" pitchFamily="34" charset="0"/>
            </a:endParaRPr>
          </a:p>
        </p:txBody>
      </p:sp>
      <p:sp>
        <p:nvSpPr>
          <p:cNvPr id="55298" name="Text Box 4">
            <a:extLst>
              <a:ext uri="{FF2B5EF4-FFF2-40B4-BE49-F238E27FC236}">
                <a16:creationId xmlns:a16="http://schemas.microsoft.com/office/drawing/2014/main" id="{4FF9A1EC-E4F0-6E9D-0007-7581817A0C97}"/>
              </a:ext>
            </a:extLst>
          </p:cNvPr>
          <p:cNvSpPr txBox="1">
            <a:spLocks noChangeArrowheads="1"/>
          </p:cNvSpPr>
          <p:nvPr/>
        </p:nvSpPr>
        <p:spPr bwMode="auto">
          <a:xfrm>
            <a:off x="457200" y="1133475"/>
            <a:ext cx="8296275" cy="4616450"/>
          </a:xfrm>
          <a:prstGeom prst="rect">
            <a:avLst/>
          </a:prstGeom>
          <a:noFill/>
          <a:ln>
            <a:noFill/>
          </a:ln>
        </p:spPr>
        <p:txBody>
          <a:bodyPr>
            <a:spAutoFit/>
          </a:bodyPr>
          <a:lstStyle>
            <a:lvl1pPr eaLnBrk="0" hangingPunct="0">
              <a:tabLst>
                <a:tab pos="465138" algn="l"/>
              </a:tabLst>
              <a:defRPr sz="1600">
                <a:solidFill>
                  <a:schemeClr val="tx1"/>
                </a:solidFill>
                <a:latin typeface="Arial" charset="0"/>
                <a:ea typeface="ＭＳ Ｐゴシック" charset="0"/>
                <a:cs typeface="ＭＳ Ｐゴシック" charset="0"/>
              </a:defRPr>
            </a:lvl1pPr>
            <a:lvl2pPr marL="742950" indent="-285750" eaLnBrk="0" hangingPunct="0">
              <a:tabLst>
                <a:tab pos="465138" algn="l"/>
              </a:tabLst>
              <a:defRPr sz="1600">
                <a:solidFill>
                  <a:schemeClr val="tx1"/>
                </a:solidFill>
                <a:latin typeface="Arial" charset="0"/>
                <a:ea typeface="ＭＳ Ｐゴシック" charset="0"/>
              </a:defRPr>
            </a:lvl2pPr>
            <a:lvl3pPr marL="1143000" indent="-228600" eaLnBrk="0" hangingPunct="0">
              <a:tabLst>
                <a:tab pos="465138" algn="l"/>
              </a:tabLst>
              <a:defRPr sz="1600">
                <a:solidFill>
                  <a:schemeClr val="tx1"/>
                </a:solidFill>
                <a:latin typeface="Arial" charset="0"/>
                <a:ea typeface="ＭＳ Ｐゴシック" charset="0"/>
              </a:defRPr>
            </a:lvl3pPr>
            <a:lvl4pPr marL="1600200" indent="-228600" eaLnBrk="0" hangingPunct="0">
              <a:tabLst>
                <a:tab pos="465138" algn="l"/>
              </a:tabLst>
              <a:defRPr sz="1600">
                <a:solidFill>
                  <a:schemeClr val="tx1"/>
                </a:solidFill>
                <a:latin typeface="Arial" charset="0"/>
                <a:ea typeface="ＭＳ Ｐゴシック" charset="0"/>
              </a:defRPr>
            </a:lvl4pPr>
            <a:lvl5pPr marL="2057400" indent="-228600" eaLnBrk="0" hangingPunct="0">
              <a:tabLst>
                <a:tab pos="465138" algn="l"/>
              </a:tabLst>
              <a:defRPr sz="1600">
                <a:solidFill>
                  <a:schemeClr val="tx1"/>
                </a:solidFill>
                <a:latin typeface="Arial" charset="0"/>
                <a:ea typeface="ＭＳ Ｐゴシック" charset="0"/>
              </a:defRPr>
            </a:lvl5pPr>
            <a:lvl6pPr marL="25146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6pPr>
            <a:lvl7pPr marL="29718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7pPr>
            <a:lvl8pPr marL="34290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8pPr>
            <a:lvl9pPr marL="3886200" indent="-228600" eaLnBrk="0" fontAlgn="base" hangingPunct="0">
              <a:spcBef>
                <a:spcPct val="0"/>
              </a:spcBef>
              <a:spcAft>
                <a:spcPct val="0"/>
              </a:spcAft>
              <a:tabLst>
                <a:tab pos="465138" algn="l"/>
              </a:tabLst>
              <a:defRPr sz="1600">
                <a:solidFill>
                  <a:schemeClr val="tx1"/>
                </a:solidFill>
                <a:latin typeface="Arial" charset="0"/>
                <a:ea typeface="ＭＳ Ｐゴシック" charset="0"/>
              </a:defRPr>
            </a:lvl9pPr>
          </a:lstStyle>
          <a:p>
            <a:pPr eaLnBrk="1" hangingPunct="1">
              <a:buClr>
                <a:srgbClr val="D00435"/>
              </a:buClr>
              <a:buFont typeface="Wingdings" charset="0"/>
              <a:buNone/>
              <a:defRPr/>
            </a:pPr>
            <a:r>
              <a:rPr lang="en-US" sz="600" b="1" dirty="0">
                <a:solidFill>
                  <a:schemeClr val="accent1"/>
                </a:solidFill>
              </a:rPr>
              <a:t> </a:t>
            </a:r>
            <a:endParaRPr lang="en-US" sz="1000" b="1" dirty="0">
              <a:solidFill>
                <a:schemeClr val="accent1"/>
              </a:solidFill>
            </a:endParaRPr>
          </a:p>
          <a:p>
            <a:pPr marL="463550" indent="-463550" eaLnBrk="1" hangingPunct="1">
              <a:buClr>
                <a:srgbClr val="D00435"/>
              </a:buClr>
              <a:buFont typeface="Wingdings" charset="0"/>
              <a:buChar char="§"/>
              <a:defRPr/>
            </a:pPr>
            <a:endParaRPr lang="en-US" sz="2400" b="1" dirty="0">
              <a:solidFill>
                <a:srgbClr val="376092"/>
              </a:solidFill>
            </a:endParaRPr>
          </a:p>
          <a:p>
            <a:pPr marL="284163" indent="-284163" eaLnBrk="1" hangingPunct="1">
              <a:buClr>
                <a:srgbClr val="D00435"/>
              </a:buClr>
              <a:buFont typeface="Wingdings" charset="0"/>
              <a:buChar char="§"/>
              <a:defRPr/>
            </a:pPr>
            <a:r>
              <a:rPr lang="en-US" sz="2400" b="1" dirty="0">
                <a:solidFill>
                  <a:srgbClr val="376092"/>
                </a:solidFill>
              </a:rPr>
              <a:t>  PWD have reported being refused health care</a:t>
            </a:r>
          </a:p>
          <a:p>
            <a:pPr eaLnBrk="1" hangingPunct="1">
              <a:buClr>
                <a:srgbClr val="D00435"/>
              </a:buClr>
              <a:defRPr/>
            </a:pPr>
            <a:endParaRPr lang="en-US" sz="2400" b="1" dirty="0">
              <a:solidFill>
                <a:srgbClr val="376092"/>
              </a:solidFill>
            </a:endParaRPr>
          </a:p>
          <a:p>
            <a:pPr marL="463550" indent="-463550" eaLnBrk="1" hangingPunct="1">
              <a:buClr>
                <a:srgbClr val="D00435"/>
              </a:buClr>
              <a:buFont typeface="Wingdings" charset="0"/>
              <a:buChar char="§"/>
              <a:tabLst>
                <a:tab pos="463550" algn="l"/>
              </a:tabLst>
              <a:defRPr/>
            </a:pPr>
            <a:r>
              <a:rPr lang="en-US" sz="2400" b="1" dirty="0">
                <a:solidFill>
                  <a:srgbClr val="376092"/>
                </a:solidFill>
              </a:rPr>
              <a:t>PWD have a thinner margin of safety/health than those without disability  </a:t>
            </a:r>
          </a:p>
          <a:p>
            <a:pPr eaLnBrk="1" hangingPunct="1">
              <a:buClr>
                <a:srgbClr val="D00435"/>
              </a:buClr>
              <a:defRPr/>
            </a:pPr>
            <a:endParaRPr lang="en-US" sz="2400" b="1" dirty="0">
              <a:solidFill>
                <a:srgbClr val="376092"/>
              </a:solidFill>
            </a:endParaRPr>
          </a:p>
          <a:p>
            <a:pPr marL="463550" indent="-463550" eaLnBrk="1" hangingPunct="1">
              <a:buClr>
                <a:srgbClr val="D00435"/>
              </a:buClr>
              <a:buFont typeface="Wingdings" charset="0"/>
              <a:buChar char="§"/>
              <a:defRPr/>
            </a:pPr>
            <a:r>
              <a:rPr lang="en-US" sz="2400" b="1" dirty="0">
                <a:solidFill>
                  <a:srgbClr val="376092"/>
                </a:solidFill>
              </a:rPr>
              <a:t>Health care sites (imaging centers, offices, etc.) continue to be inaccessible despite the ADA</a:t>
            </a:r>
          </a:p>
          <a:p>
            <a:pPr eaLnBrk="1" hangingPunct="1">
              <a:buClr>
                <a:srgbClr val="D00435"/>
              </a:buClr>
              <a:defRPr/>
            </a:pPr>
            <a:endParaRPr lang="en-US" sz="2400" b="1" dirty="0">
              <a:solidFill>
                <a:srgbClr val="376092"/>
              </a:solidFill>
            </a:endParaRPr>
          </a:p>
          <a:p>
            <a:pPr marL="463550" indent="-463550" eaLnBrk="1" hangingPunct="1">
              <a:buClr>
                <a:srgbClr val="D00435"/>
              </a:buClr>
              <a:buFont typeface="Wingdings" charset="0"/>
              <a:buChar char="§"/>
              <a:defRPr/>
            </a:pPr>
            <a:r>
              <a:rPr lang="en-US" sz="2400" b="1" dirty="0">
                <a:solidFill>
                  <a:srgbClr val="376092"/>
                </a:solidFill>
              </a:rPr>
              <a:t>Negative attitudes toward PWD among health care professionals persist and result in negative encounters with HCPs.</a:t>
            </a:r>
          </a:p>
        </p:txBody>
      </p:sp>
      <p:sp>
        <p:nvSpPr>
          <p:cNvPr id="29700" name="Slide Number Placeholder 1">
            <a:extLst>
              <a:ext uri="{FF2B5EF4-FFF2-40B4-BE49-F238E27FC236}">
                <a16:creationId xmlns:a16="http://schemas.microsoft.com/office/drawing/2014/main" id="{22BA317A-E76F-EEAC-1898-0CEE2000D7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86B80A20-3CE1-4523-8C0B-2FBE6F816A61}" type="slidenum">
              <a:rPr lang="en-US" altLang="en-US" sz="1200">
                <a:solidFill>
                  <a:srgbClr val="898989"/>
                </a:solidFill>
              </a:rPr>
              <a:pPr>
                <a:spcBef>
                  <a:spcPct val="0"/>
                </a:spcBef>
                <a:buFontTx/>
                <a:buNone/>
              </a:pPr>
              <a:t>15</a:t>
            </a:fld>
            <a:endParaRPr lang="en-US" altLang="en-US" sz="1200">
              <a:solidFill>
                <a:srgbClr val="898989"/>
              </a:solidFill>
            </a:endParaRPr>
          </a:p>
        </p:txBody>
      </p:sp>
    </p:spTree>
  </p:cSld>
  <p:clrMapOvr>
    <a:masterClrMapping/>
  </p:clrMapOvr>
  <p:transition spd="slow" advTm="66382"/>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3CDA8E9C-E542-DE05-C1E2-DB986F984A8A}"/>
              </a:ext>
            </a:extLst>
          </p:cNvPr>
          <p:cNvSpPr>
            <a:spLocks noChangeArrowheads="1"/>
          </p:cNvSpPr>
          <p:nvPr/>
        </p:nvSpPr>
        <p:spPr bwMode="auto">
          <a:xfrm>
            <a:off x="0" y="228600"/>
            <a:ext cx="892492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n-US" altLang="en-US" b="1">
                <a:latin typeface="Arial" panose="020B0604020202020204" pitchFamily="34" charset="0"/>
              </a:rPr>
              <a:t>Consequences of Negative Encounters of PWDs with Health Care Providers</a:t>
            </a:r>
          </a:p>
        </p:txBody>
      </p:sp>
      <p:sp>
        <p:nvSpPr>
          <p:cNvPr id="57346" name="Rectangle 3">
            <a:extLst>
              <a:ext uri="{FF2B5EF4-FFF2-40B4-BE49-F238E27FC236}">
                <a16:creationId xmlns:a16="http://schemas.microsoft.com/office/drawing/2014/main" id="{6B57A6A8-C700-14D2-0CDF-DB2B24FDDA72}"/>
              </a:ext>
            </a:extLst>
          </p:cNvPr>
          <p:cNvSpPr>
            <a:spLocks noChangeArrowheads="1"/>
          </p:cNvSpPr>
          <p:nvPr/>
        </p:nvSpPr>
        <p:spPr bwMode="auto">
          <a:xfrm>
            <a:off x="0" y="1981200"/>
            <a:ext cx="9144000" cy="4337050"/>
          </a:xfrm>
          <a:prstGeom prst="rect">
            <a:avLst/>
          </a:prstGeom>
          <a:solidFill>
            <a:schemeClr val="bg1"/>
          </a:solidFill>
          <a:ln>
            <a:noFill/>
          </a:ln>
        </p:spPr>
        <p:txBody>
          <a:bodyPr lIns="90488" tIns="44450" rIns="90488" bIns="44450">
            <a:spAutoFit/>
          </a:bodyPr>
          <a:lstStyle/>
          <a:p>
            <a:pPr marL="342900" lvl="3" algn="ctr">
              <a:buClr>
                <a:schemeClr val="accent2"/>
              </a:buClr>
              <a:buSzPct val="120000"/>
              <a:tabLst>
                <a:tab pos="685800" algn="l"/>
              </a:tabLst>
              <a:defRPr/>
            </a:pPr>
            <a:r>
              <a:rPr lang="en-US" sz="2800" b="1" dirty="0">
                <a:solidFill>
                  <a:schemeClr val="tx2"/>
                </a:solidFill>
                <a:latin typeface="Arial" charset="0"/>
                <a:ea typeface="ＭＳ Ｐゴシック" charset="0"/>
                <a:cs typeface="ＭＳ Ｐゴシック" charset="0"/>
              </a:rPr>
              <a:t>People with disabilities may avoid health care providers unless and until</a:t>
            </a:r>
            <a:r>
              <a:rPr lang="en-US" sz="2800" b="1" i="1" dirty="0">
                <a:solidFill>
                  <a:schemeClr val="tx2"/>
                </a:solidFill>
                <a:latin typeface="Arial" charset="0"/>
                <a:ea typeface="ＭＳ Ｐゴシック" charset="0"/>
                <a:cs typeface="ＭＳ Ｐゴシック" charset="0"/>
              </a:rPr>
              <a:t> absolutely necessary</a:t>
            </a:r>
            <a:r>
              <a:rPr lang="en-US" sz="2800" b="1" i="1" dirty="0">
                <a:latin typeface="Arial" charset="0"/>
                <a:ea typeface="ＭＳ Ｐゴシック" charset="0"/>
                <a:cs typeface="ＭＳ Ｐゴシック" charset="0"/>
              </a:rPr>
              <a:t> </a:t>
            </a:r>
          </a:p>
          <a:p>
            <a:pPr marL="342900" lvl="3" algn="ctr">
              <a:buClr>
                <a:schemeClr val="accent2"/>
              </a:buClr>
              <a:buSzPct val="120000"/>
              <a:tabLst>
                <a:tab pos="685800" algn="l"/>
              </a:tabLst>
              <a:defRPr/>
            </a:pPr>
            <a:endParaRPr lang="en-US" sz="2800" b="1" i="1" dirty="0">
              <a:latin typeface="Arial" charset="0"/>
              <a:ea typeface="ＭＳ Ｐゴシック" charset="0"/>
              <a:cs typeface="ＭＳ Ｐゴシック" charset="0"/>
            </a:endParaRPr>
          </a:p>
          <a:p>
            <a:pPr marL="342900" lvl="3">
              <a:buClr>
                <a:schemeClr val="accent2"/>
              </a:buClr>
              <a:buSzPct val="120000"/>
              <a:tabLst>
                <a:tab pos="685800" algn="l"/>
              </a:tabLst>
              <a:defRPr/>
            </a:pPr>
            <a:endParaRPr lang="en-US" sz="1200" b="1" i="1" dirty="0">
              <a:latin typeface="Arial" charset="0"/>
              <a:ea typeface="ＭＳ Ｐゴシック" charset="0"/>
              <a:cs typeface="ＭＳ Ｐゴシック" charset="0"/>
            </a:endParaRPr>
          </a:p>
          <a:p>
            <a:pPr marL="342900" lvl="3" algn="ctr">
              <a:buClr>
                <a:schemeClr val="accent2"/>
              </a:buClr>
              <a:buSzPct val="120000"/>
              <a:buFontTx/>
              <a:buChar char="•"/>
              <a:tabLst>
                <a:tab pos="685800" algn="l"/>
              </a:tabLst>
              <a:defRPr/>
            </a:pPr>
            <a:r>
              <a:rPr lang="en-US" sz="2800" b="1" dirty="0">
                <a:solidFill>
                  <a:srgbClr val="6982A3"/>
                </a:solidFill>
                <a:latin typeface="Arial" charset="0"/>
                <a:ea typeface="ＭＳ Ｐゴシック" charset="0"/>
                <a:cs typeface="ＭＳ Ｐゴシック" charset="0"/>
              </a:rPr>
              <a:t>	</a:t>
            </a:r>
            <a:r>
              <a:rPr lang="en-US" sz="2400" b="1" dirty="0">
                <a:solidFill>
                  <a:schemeClr val="accent1"/>
                </a:solidFill>
                <a:latin typeface="Arial" charset="0"/>
                <a:ea typeface="ＭＳ Ｐゴシック" charset="0"/>
                <a:cs typeface="ＭＳ Ｐゴシック" charset="0"/>
              </a:rPr>
              <a:t>Inadequate health care, including preventive screening</a:t>
            </a:r>
          </a:p>
          <a:p>
            <a:pPr marL="342900" lvl="3" algn="ctr">
              <a:buClr>
                <a:schemeClr val="accent2"/>
              </a:buClr>
              <a:buSzPct val="120000"/>
              <a:buFontTx/>
              <a:buChar char="•"/>
              <a:tabLst>
                <a:tab pos="685800" algn="l"/>
              </a:tabLst>
              <a:defRPr/>
            </a:pPr>
            <a:endParaRPr lang="en-US" sz="1000" b="1" dirty="0">
              <a:solidFill>
                <a:schemeClr val="accent1"/>
              </a:solidFill>
              <a:latin typeface="Arial" charset="0"/>
              <a:ea typeface="ＭＳ Ｐゴシック" charset="0"/>
              <a:cs typeface="ＭＳ Ｐゴシック" charset="0"/>
            </a:endParaRPr>
          </a:p>
          <a:p>
            <a:pPr marL="342900" lvl="3" algn="ctr">
              <a:buClr>
                <a:schemeClr val="accent2"/>
              </a:buClr>
              <a:buSzPct val="120000"/>
              <a:buFontTx/>
              <a:buChar char="•"/>
              <a:tabLst>
                <a:tab pos="685800" algn="l"/>
              </a:tabLst>
              <a:defRPr/>
            </a:pPr>
            <a:r>
              <a:rPr lang="en-US" sz="2400" b="1" dirty="0">
                <a:solidFill>
                  <a:schemeClr val="accent1"/>
                </a:solidFill>
                <a:latin typeface="Arial" charset="0"/>
                <a:ea typeface="ＭＳ Ｐゴシック" charset="0"/>
                <a:cs typeface="ＭＳ Ｐゴシック" charset="0"/>
              </a:rPr>
              <a:t>	Delay in treatment or lack of treatment</a:t>
            </a:r>
          </a:p>
          <a:p>
            <a:pPr marL="342900" lvl="3" algn="ctr">
              <a:buClr>
                <a:schemeClr val="accent2"/>
              </a:buClr>
              <a:buSzPct val="120000"/>
              <a:buFontTx/>
              <a:buChar char="•"/>
              <a:tabLst>
                <a:tab pos="685800" algn="l"/>
              </a:tabLst>
              <a:defRPr/>
            </a:pPr>
            <a:endParaRPr lang="en-US" sz="1000" b="1" dirty="0">
              <a:solidFill>
                <a:schemeClr val="accent1"/>
              </a:solidFill>
              <a:latin typeface="Arial" charset="0"/>
              <a:ea typeface="ＭＳ Ｐゴシック" charset="0"/>
              <a:cs typeface="ＭＳ Ｐゴシック" charset="0"/>
            </a:endParaRPr>
          </a:p>
          <a:p>
            <a:pPr marL="342900" lvl="3" algn="ctr">
              <a:buClr>
                <a:schemeClr val="accent2"/>
              </a:buClr>
              <a:buSzPct val="120000"/>
              <a:buFontTx/>
              <a:buChar char="•"/>
              <a:tabLst>
                <a:tab pos="685800" algn="l"/>
              </a:tabLst>
              <a:defRPr/>
            </a:pPr>
            <a:r>
              <a:rPr lang="en-US" sz="2800" b="1" dirty="0">
                <a:solidFill>
                  <a:schemeClr val="accent1"/>
                </a:solidFill>
                <a:latin typeface="Arial" charset="0"/>
                <a:ea typeface="ＭＳ Ｐゴシック" charset="0"/>
                <a:cs typeface="ＭＳ Ｐゴシック" charset="0"/>
              </a:rPr>
              <a:t>	</a:t>
            </a:r>
            <a:r>
              <a:rPr lang="en-US" sz="2400" b="1" dirty="0">
                <a:solidFill>
                  <a:schemeClr val="accent1"/>
                </a:solidFill>
                <a:latin typeface="Arial" charset="0"/>
                <a:ea typeface="ＭＳ Ｐゴシック" charset="0"/>
                <a:cs typeface="ＭＳ Ｐゴシック" charset="0"/>
              </a:rPr>
              <a:t>Low level of participation in health promotion activities</a:t>
            </a:r>
          </a:p>
          <a:p>
            <a:pPr marL="342900" lvl="3">
              <a:buClr>
                <a:schemeClr val="accent2"/>
              </a:buClr>
              <a:buSzPct val="120000"/>
              <a:buFontTx/>
              <a:buChar char="•"/>
              <a:tabLst>
                <a:tab pos="685800" algn="l"/>
              </a:tabLst>
              <a:defRPr/>
            </a:pPr>
            <a:endParaRPr lang="en-US" sz="2400" b="1" dirty="0">
              <a:latin typeface="Arial" charset="0"/>
              <a:ea typeface="ＭＳ Ｐゴシック" charset="0"/>
              <a:cs typeface="ＭＳ Ｐゴシック" charset="0"/>
            </a:endParaRPr>
          </a:p>
          <a:p>
            <a:pPr marL="342900" lvl="3">
              <a:buClr>
                <a:schemeClr val="accent2"/>
              </a:buClr>
              <a:buSzPct val="120000"/>
              <a:tabLst>
                <a:tab pos="685800" algn="l"/>
              </a:tabLst>
              <a:defRPr/>
            </a:pPr>
            <a:endParaRPr lang="en-US" sz="2400" b="1" dirty="0">
              <a:latin typeface="Arial" charset="0"/>
              <a:ea typeface="ＭＳ Ｐゴシック" charset="0"/>
              <a:cs typeface="ＭＳ Ｐゴシック" charset="0"/>
            </a:endParaRPr>
          </a:p>
          <a:p>
            <a:pPr marL="342900" lvl="3" algn="ctr">
              <a:buClr>
                <a:schemeClr val="accent2"/>
              </a:buClr>
              <a:buSzPct val="120000"/>
              <a:tabLst>
                <a:tab pos="685800" algn="l"/>
              </a:tabLst>
              <a:defRPr/>
            </a:pPr>
            <a:endParaRPr lang="en-US" sz="800" b="1" dirty="0">
              <a:solidFill>
                <a:schemeClr val="hlink"/>
              </a:solidFill>
              <a:latin typeface="Arial" charset="0"/>
              <a:ea typeface="ＭＳ Ｐゴシック" charset="0"/>
              <a:cs typeface="ＭＳ Ｐゴシック" charset="0"/>
            </a:endParaRPr>
          </a:p>
          <a:p>
            <a:pPr marL="342900" lvl="3" algn="ctr">
              <a:buClr>
                <a:schemeClr val="accent2"/>
              </a:buClr>
              <a:buSzPct val="120000"/>
              <a:tabLst>
                <a:tab pos="685800" algn="l"/>
              </a:tabLst>
              <a:defRPr/>
            </a:pPr>
            <a:r>
              <a:rPr lang="en-US" sz="2400" b="1" dirty="0">
                <a:solidFill>
                  <a:schemeClr val="tx2">
                    <a:lumMod val="75000"/>
                  </a:schemeClr>
                </a:solidFill>
                <a:latin typeface="Arial" charset="0"/>
                <a:ea typeface="ＭＳ Ｐゴシック" charset="0"/>
                <a:cs typeface="ＭＳ Ｐゴシック" charset="0"/>
              </a:rPr>
              <a:t>Poor health status, isolation, psychological issues</a:t>
            </a:r>
          </a:p>
        </p:txBody>
      </p:sp>
      <p:sp>
        <p:nvSpPr>
          <p:cNvPr id="31748" name="AutoShape 5" descr="downward arrow">
            <a:extLst>
              <a:ext uri="{FF2B5EF4-FFF2-40B4-BE49-F238E27FC236}">
                <a16:creationId xmlns:a16="http://schemas.microsoft.com/office/drawing/2014/main" id="{FD6DC88A-7CC0-2680-9F23-F55C3B82BE3B}"/>
              </a:ext>
            </a:extLst>
          </p:cNvPr>
          <p:cNvSpPr>
            <a:spLocks noChangeArrowheads="1"/>
          </p:cNvSpPr>
          <p:nvPr/>
        </p:nvSpPr>
        <p:spPr bwMode="auto">
          <a:xfrm>
            <a:off x="4305300" y="2971800"/>
            <a:ext cx="533400" cy="533400"/>
          </a:xfrm>
          <a:prstGeom prst="downArrow">
            <a:avLst>
              <a:gd name="adj1" fmla="val 50000"/>
              <a:gd name="adj2" fmla="val 25000"/>
            </a:avLst>
          </a:prstGeom>
          <a:solidFill>
            <a:srgbClr val="D00435"/>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latin typeface="Arial" panose="020B0604020202020204" pitchFamily="34" charset="0"/>
            </a:endParaRPr>
          </a:p>
        </p:txBody>
      </p:sp>
      <p:sp>
        <p:nvSpPr>
          <p:cNvPr id="31749" name="AutoShape 6" descr="downward arrow">
            <a:extLst>
              <a:ext uri="{FF2B5EF4-FFF2-40B4-BE49-F238E27FC236}">
                <a16:creationId xmlns:a16="http://schemas.microsoft.com/office/drawing/2014/main" id="{C3EC99C5-5E4E-BF81-A582-CA3BC54C134C}"/>
              </a:ext>
            </a:extLst>
          </p:cNvPr>
          <p:cNvSpPr>
            <a:spLocks noChangeArrowheads="1"/>
          </p:cNvSpPr>
          <p:nvPr/>
        </p:nvSpPr>
        <p:spPr bwMode="auto">
          <a:xfrm>
            <a:off x="4305300" y="5105400"/>
            <a:ext cx="533400" cy="533400"/>
          </a:xfrm>
          <a:prstGeom prst="downArrow">
            <a:avLst>
              <a:gd name="adj1" fmla="val 50000"/>
              <a:gd name="adj2" fmla="val 25000"/>
            </a:avLst>
          </a:prstGeom>
          <a:solidFill>
            <a:srgbClr val="D00435"/>
          </a:solidFill>
          <a:ln w="9525">
            <a:solidFill>
              <a:schemeClr val="tx1"/>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1600">
              <a:latin typeface="Arial" panose="020B0604020202020204" pitchFamily="34" charset="0"/>
            </a:endParaRPr>
          </a:p>
        </p:txBody>
      </p:sp>
      <p:sp>
        <p:nvSpPr>
          <p:cNvPr id="31750" name="Slide Number Placeholder 1">
            <a:extLst>
              <a:ext uri="{FF2B5EF4-FFF2-40B4-BE49-F238E27FC236}">
                <a16:creationId xmlns:a16="http://schemas.microsoft.com/office/drawing/2014/main" id="{DF772386-88D5-36F2-77D6-F2D13CD2320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3DB69A6F-10E4-48AD-B39B-57F7A3978F71}" type="slidenum">
              <a:rPr lang="en-US" altLang="en-US" sz="1200">
                <a:solidFill>
                  <a:srgbClr val="898989"/>
                </a:solidFill>
              </a:rPr>
              <a:pPr>
                <a:spcBef>
                  <a:spcPct val="0"/>
                </a:spcBef>
                <a:buFontTx/>
                <a:buNone/>
              </a:pPr>
              <a:t>16</a:t>
            </a:fld>
            <a:endParaRPr lang="en-US" altLang="en-US" sz="1200">
              <a:solidFill>
                <a:srgbClr val="898989"/>
              </a:solidFill>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C14369C6-B6BA-0E2B-6D0F-00232F1E9327}"/>
              </a:ext>
            </a:extLst>
          </p:cNvPr>
          <p:cNvSpPr>
            <a:spLocks noChangeArrowheads="1"/>
          </p:cNvSpPr>
          <p:nvPr/>
        </p:nvSpPr>
        <p:spPr bwMode="auto">
          <a:xfrm>
            <a:off x="457200" y="685800"/>
            <a:ext cx="8305800" cy="5346700"/>
          </a:xfrm>
          <a:prstGeom prst="rect">
            <a:avLst/>
          </a:prstGeom>
          <a:noFill/>
          <a:ln>
            <a:noFill/>
          </a:ln>
          <a:effectLst/>
        </p:spPr>
        <p:txBody>
          <a:bodyPr lIns="90488" tIns="44450" rIns="90488" bIns="44450">
            <a:spAutoFit/>
          </a:bodyPr>
          <a:lstStyle>
            <a:lvl1pPr>
              <a:defRPr sz="1600">
                <a:solidFill>
                  <a:schemeClr val="tx1"/>
                </a:solidFill>
                <a:latin typeface="Arial" pitchFamily="34" charset="0"/>
                <a:ea typeface="MS PGothic" pitchFamily="34" charset="-128"/>
              </a:defRPr>
            </a:lvl1pPr>
            <a:lvl2pPr marL="742950" indent="-285750">
              <a:defRPr sz="1600">
                <a:solidFill>
                  <a:schemeClr val="tx1"/>
                </a:solidFill>
                <a:latin typeface="Arial" pitchFamily="34" charset="0"/>
                <a:ea typeface="MS PGothic" pitchFamily="34" charset="-128"/>
              </a:defRPr>
            </a:lvl2pPr>
            <a:lvl3pPr marL="1143000" indent="-228600">
              <a:defRPr sz="1600">
                <a:solidFill>
                  <a:schemeClr val="tx1"/>
                </a:solidFill>
                <a:latin typeface="Arial" pitchFamily="34" charset="0"/>
                <a:ea typeface="MS PGothic" pitchFamily="34" charset="-128"/>
              </a:defRPr>
            </a:lvl3pPr>
            <a:lvl4pPr marL="1600200" indent="-228600">
              <a:defRPr sz="1600">
                <a:solidFill>
                  <a:schemeClr val="tx1"/>
                </a:solidFill>
                <a:latin typeface="Arial" pitchFamily="34" charset="0"/>
                <a:ea typeface="MS PGothic" pitchFamily="34" charset="-128"/>
              </a:defRPr>
            </a:lvl4pPr>
            <a:lvl5pPr marL="2057400" indent="-228600">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1600">
                <a:solidFill>
                  <a:schemeClr val="tx1"/>
                </a:solidFill>
                <a:latin typeface="Arial" pitchFamily="34" charset="0"/>
                <a:ea typeface="MS PGothic" pitchFamily="34" charset="-128"/>
              </a:defRPr>
            </a:lvl9pPr>
          </a:lstStyle>
          <a:p>
            <a:pPr algn="ctr">
              <a:defRPr/>
            </a:pPr>
            <a:r>
              <a:rPr lang="en-US" altLang="en-US" sz="3200" b="1" dirty="0">
                <a:solidFill>
                  <a:schemeClr val="tx2"/>
                </a:solidFill>
              </a:rPr>
              <a:t>Concerns about the quality of health care </a:t>
            </a:r>
          </a:p>
          <a:p>
            <a:pPr algn="ctr">
              <a:defRPr/>
            </a:pPr>
            <a:r>
              <a:rPr lang="en-US" altLang="en-US" sz="3200" b="1" dirty="0">
                <a:solidFill>
                  <a:schemeClr val="tx2"/>
                </a:solidFill>
              </a:rPr>
              <a:t>of people with disabilities</a:t>
            </a:r>
            <a:r>
              <a:rPr lang="en-US" altLang="en-US" sz="3200" b="1" i="1" dirty="0">
                <a:solidFill>
                  <a:schemeClr val="tx2"/>
                </a:solidFill>
              </a:rPr>
              <a:t> </a:t>
            </a:r>
          </a:p>
          <a:p>
            <a:pPr algn="ctr">
              <a:defRPr/>
            </a:pPr>
            <a:r>
              <a:rPr lang="en-US" altLang="en-US" sz="2800" b="1" i="1" dirty="0"/>
              <a:t> </a:t>
            </a:r>
          </a:p>
          <a:p>
            <a:pPr algn="ctr">
              <a:defRPr/>
            </a:pPr>
            <a:endParaRPr lang="en-US" altLang="en-US" sz="2800" b="1" i="1" dirty="0"/>
          </a:p>
          <a:p>
            <a:pPr algn="ctr">
              <a:defRPr/>
            </a:pPr>
            <a:r>
              <a:rPr lang="en-US" altLang="en-US" sz="2800" b="1" dirty="0"/>
              <a:t>Study of Nursing Care Experiences of </a:t>
            </a:r>
          </a:p>
          <a:p>
            <a:pPr algn="ctr">
              <a:defRPr/>
            </a:pPr>
            <a:r>
              <a:rPr lang="en-US" altLang="en-US" sz="2800" b="1" dirty="0"/>
              <a:t>People with Disabilities During Hospitalization</a:t>
            </a:r>
          </a:p>
          <a:p>
            <a:pPr>
              <a:spcAft>
                <a:spcPct val="45000"/>
              </a:spcAft>
              <a:buClr>
                <a:schemeClr val="tx2"/>
              </a:buClr>
              <a:buSzPct val="80000"/>
              <a:buFont typeface="Wingdings" pitchFamily="2" charset="2"/>
              <a:buNone/>
              <a:defRPr/>
            </a:pPr>
            <a:endParaRPr lang="en-US" altLang="en-US" sz="2400" b="1" dirty="0"/>
          </a:p>
          <a:p>
            <a:pPr>
              <a:spcAft>
                <a:spcPct val="45000"/>
              </a:spcAft>
              <a:buClr>
                <a:schemeClr val="tx2"/>
              </a:buClr>
              <a:buSzPct val="80000"/>
              <a:buFont typeface="Wingdings" pitchFamily="2" charset="2"/>
              <a:buNone/>
              <a:defRPr/>
            </a:pPr>
            <a:r>
              <a:rPr lang="en-US" altLang="en-US" sz="2400" b="1" dirty="0">
                <a:solidFill>
                  <a:srgbClr val="FF0000"/>
                </a:solidFill>
                <a:cs typeface="Arial" pitchFamily="34" charset="0"/>
              </a:rPr>
              <a:t>• </a:t>
            </a:r>
            <a:r>
              <a:rPr lang="en-US" altLang="en-US" sz="2400" b="1" dirty="0">
                <a:solidFill>
                  <a:srgbClr val="376092"/>
                </a:solidFill>
                <a:cs typeface="Arial" pitchFamily="34" charset="0"/>
              </a:rPr>
              <a:t> </a:t>
            </a:r>
            <a:r>
              <a:rPr lang="en-US" altLang="en-US" sz="2400" b="1" dirty="0">
                <a:solidFill>
                  <a:srgbClr val="376092"/>
                </a:solidFill>
              </a:rPr>
              <a:t>Qualitative study via 6 focus groups of community-residing people with disabilities with hospital experience</a:t>
            </a:r>
          </a:p>
          <a:p>
            <a:pPr>
              <a:spcAft>
                <a:spcPct val="45000"/>
              </a:spcAft>
              <a:buClr>
                <a:schemeClr val="tx2"/>
              </a:buClr>
              <a:buSzPct val="80000"/>
              <a:buFont typeface="Wingdings" pitchFamily="2" charset="2"/>
              <a:buNone/>
              <a:defRPr/>
            </a:pPr>
            <a:r>
              <a:rPr lang="en-US" altLang="en-US" sz="2400" b="1" dirty="0">
                <a:solidFill>
                  <a:srgbClr val="FF0000"/>
                </a:solidFill>
              </a:rPr>
              <a:t>•</a:t>
            </a:r>
            <a:r>
              <a:rPr lang="en-US" altLang="en-US" sz="2400" dirty="0">
                <a:solidFill>
                  <a:srgbClr val="FF0000"/>
                </a:solidFill>
              </a:rPr>
              <a:t>  </a:t>
            </a:r>
            <a:r>
              <a:rPr lang="en-US" altLang="en-US" sz="2400" b="1" dirty="0">
                <a:solidFill>
                  <a:srgbClr val="376092"/>
                </a:solidFill>
              </a:rPr>
              <a:t>35 people with diverse disabilities across spectrum of severity from mild to very severe</a:t>
            </a:r>
          </a:p>
        </p:txBody>
      </p:sp>
      <p:sp>
        <p:nvSpPr>
          <p:cNvPr id="2" name="Down Arrow 1" descr="downward arrow">
            <a:extLst>
              <a:ext uri="{FF2B5EF4-FFF2-40B4-BE49-F238E27FC236}">
                <a16:creationId xmlns:a16="http://schemas.microsoft.com/office/drawing/2014/main" id="{2B0E865E-8E7A-2524-B9E2-FCA19FA4C656}"/>
              </a:ext>
            </a:extLst>
          </p:cNvPr>
          <p:cNvSpPr>
            <a:spLocks noChangeArrowheads="1"/>
          </p:cNvSpPr>
          <p:nvPr/>
        </p:nvSpPr>
        <p:spPr bwMode="auto">
          <a:xfrm>
            <a:off x="4419600" y="1981200"/>
            <a:ext cx="304800" cy="381000"/>
          </a:xfrm>
          <a:prstGeom prst="downArrow">
            <a:avLst>
              <a:gd name="adj1" fmla="val 50000"/>
              <a:gd name="adj2" fmla="val 50000"/>
            </a:avLst>
          </a:prstGeom>
          <a:solidFill>
            <a:srgbClr val="C0504D"/>
          </a:soli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lgn="ctr">
              <a:defRPr/>
            </a:pPr>
            <a:endParaRPr lang="en-US">
              <a:solidFill>
                <a:schemeClr val="lt1"/>
              </a:solidFill>
              <a:latin typeface="+mn-lt"/>
              <a:ea typeface="+mn-ea"/>
            </a:endParaRPr>
          </a:p>
        </p:txBody>
      </p:sp>
    </p:spTree>
  </p:cSld>
  <p:clrMapOvr>
    <a:masterClrMapping/>
  </p:clrMapOvr>
  <p:transition advTm="16036"/>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4DF1D4F1-9C47-8B98-A6E2-76F77D474C2E}"/>
              </a:ext>
            </a:extLst>
          </p:cNvPr>
          <p:cNvSpPr>
            <a:spLocks noChangeArrowheads="1"/>
          </p:cNvSpPr>
          <p:nvPr/>
        </p:nvSpPr>
        <p:spPr bwMode="auto">
          <a:xfrm>
            <a:off x="0" y="1219200"/>
            <a:ext cx="8907463" cy="3302000"/>
          </a:xfrm>
          <a:prstGeom prst="rect">
            <a:avLst/>
          </a:prstGeom>
          <a:noFill/>
          <a:ln>
            <a:noFill/>
          </a:ln>
          <a:effectLst/>
        </p:spPr>
        <p:txBody>
          <a:bodyPr>
            <a:spAutoFit/>
          </a:bodyPr>
          <a:lstStyle>
            <a:lvl1pPr>
              <a:tabLst>
                <a:tab pos="347663" algn="l"/>
                <a:tab pos="465138" algn="l"/>
                <a:tab pos="682625" algn="l"/>
              </a:tabLst>
              <a:defRPr sz="1600">
                <a:solidFill>
                  <a:schemeClr val="tx1"/>
                </a:solidFill>
                <a:latin typeface="Arial" pitchFamily="34" charset="0"/>
                <a:ea typeface="MS PGothic" pitchFamily="34" charset="-128"/>
              </a:defRPr>
            </a:lvl1pPr>
            <a:lvl2pPr marL="742950" indent="-285750">
              <a:tabLst>
                <a:tab pos="347663" algn="l"/>
                <a:tab pos="465138" algn="l"/>
                <a:tab pos="682625" algn="l"/>
              </a:tabLst>
              <a:defRPr sz="1600">
                <a:solidFill>
                  <a:schemeClr val="tx1"/>
                </a:solidFill>
                <a:latin typeface="Arial" pitchFamily="34" charset="0"/>
                <a:ea typeface="MS PGothic" pitchFamily="34" charset="-128"/>
              </a:defRPr>
            </a:lvl2pPr>
            <a:lvl3pPr marL="1143000" indent="-228600">
              <a:tabLst>
                <a:tab pos="347663" algn="l"/>
                <a:tab pos="465138" algn="l"/>
                <a:tab pos="682625" algn="l"/>
              </a:tabLst>
              <a:defRPr sz="1600">
                <a:solidFill>
                  <a:schemeClr val="tx1"/>
                </a:solidFill>
                <a:latin typeface="Arial" pitchFamily="34" charset="0"/>
                <a:ea typeface="MS PGothic" pitchFamily="34" charset="-128"/>
              </a:defRPr>
            </a:lvl3pPr>
            <a:lvl4pPr marL="1600200" indent="-228600">
              <a:tabLst>
                <a:tab pos="347663" algn="l"/>
                <a:tab pos="465138" algn="l"/>
                <a:tab pos="682625" algn="l"/>
              </a:tabLst>
              <a:defRPr sz="1600">
                <a:solidFill>
                  <a:schemeClr val="tx1"/>
                </a:solidFill>
                <a:latin typeface="Arial" pitchFamily="34" charset="0"/>
                <a:ea typeface="MS PGothic" pitchFamily="34" charset="-128"/>
              </a:defRPr>
            </a:lvl4pPr>
            <a:lvl5pPr marL="2057400" indent="-228600">
              <a:tabLst>
                <a:tab pos="347663" algn="l"/>
                <a:tab pos="465138" algn="l"/>
                <a:tab pos="682625" algn="l"/>
              </a:tabLst>
              <a:defRPr sz="16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tabLst>
                <a:tab pos="347663" algn="l"/>
                <a:tab pos="465138" algn="l"/>
                <a:tab pos="682625" algn="l"/>
              </a:tabLst>
              <a:defRPr sz="16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tabLst>
                <a:tab pos="347663" algn="l"/>
                <a:tab pos="465138" algn="l"/>
                <a:tab pos="682625" algn="l"/>
              </a:tabLst>
              <a:defRPr sz="16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tabLst>
                <a:tab pos="347663" algn="l"/>
                <a:tab pos="465138" algn="l"/>
                <a:tab pos="682625" algn="l"/>
              </a:tabLst>
              <a:defRPr sz="16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tabLst>
                <a:tab pos="347663" algn="l"/>
                <a:tab pos="465138" algn="l"/>
                <a:tab pos="682625" algn="l"/>
              </a:tabLst>
              <a:defRPr sz="1600">
                <a:solidFill>
                  <a:schemeClr val="tx1"/>
                </a:solidFill>
                <a:latin typeface="Arial" pitchFamily="34" charset="0"/>
                <a:ea typeface="MS PGothic" pitchFamily="34" charset="-128"/>
              </a:defRPr>
            </a:lvl9pPr>
          </a:lstStyle>
          <a:p>
            <a:pPr>
              <a:buClr>
                <a:schemeClr val="tx2"/>
              </a:buClr>
              <a:defRPr/>
            </a:pPr>
            <a:r>
              <a:rPr lang="en-US" altLang="en-US" sz="2800" b="1">
                <a:solidFill>
                  <a:srgbClr val="0000FF"/>
                </a:solidFill>
              </a:rPr>
              <a:t>Poor Communication</a:t>
            </a:r>
          </a:p>
          <a:p>
            <a:pPr>
              <a:buClr>
                <a:srgbClr val="D00435"/>
              </a:buClr>
              <a:buSzPct val="80000"/>
              <a:buFont typeface="Wingdings" pitchFamily="2" charset="2"/>
              <a:buChar char="§"/>
              <a:defRPr/>
            </a:pPr>
            <a:r>
              <a:rPr lang="en-US" altLang="en-US" sz="2000" b="1">
                <a:solidFill>
                  <a:srgbClr val="376092"/>
                </a:solidFill>
              </a:rPr>
              <a:t>Nursing staff ignore people with disability and talk/listen instead to 	others (family, friends, others)…anyone but them</a:t>
            </a:r>
          </a:p>
          <a:p>
            <a:pPr>
              <a:buClr>
                <a:srgbClr val="D00435"/>
              </a:buClr>
              <a:buSzPct val="80000"/>
              <a:buFont typeface="Wingdings" pitchFamily="2" charset="2"/>
              <a:buChar char="§"/>
              <a:defRPr/>
            </a:pPr>
            <a:endParaRPr lang="en-US" altLang="en-US" sz="2000" b="1">
              <a:solidFill>
                <a:srgbClr val="376092"/>
              </a:solidFill>
            </a:endParaRPr>
          </a:p>
          <a:p>
            <a:pPr>
              <a:spcAft>
                <a:spcPct val="45000"/>
              </a:spcAft>
              <a:buClr>
                <a:srgbClr val="D00435"/>
              </a:buClr>
              <a:buSzPct val="80000"/>
              <a:buFont typeface="Wingdings" pitchFamily="2" charset="2"/>
              <a:buChar char="§"/>
              <a:defRPr/>
            </a:pPr>
            <a:r>
              <a:rPr lang="en-US" altLang="en-US" sz="2000" b="1">
                <a:solidFill>
                  <a:srgbClr val="376092"/>
                </a:solidFill>
              </a:rPr>
              <a:t>PWD needed to explain and re-explain to nursing staff what works 	and what doesn’</a:t>
            </a:r>
            <a:r>
              <a:rPr lang="en-US" altLang="ja-JP" sz="2000" b="1">
                <a:solidFill>
                  <a:srgbClr val="376092"/>
                </a:solidFill>
              </a:rPr>
              <a:t>t work for them; treated as if they knew nothing 	about their own disabilities</a:t>
            </a:r>
          </a:p>
          <a:p>
            <a:pPr>
              <a:spcAft>
                <a:spcPct val="45000"/>
              </a:spcAft>
              <a:buClr>
                <a:srgbClr val="D00435"/>
              </a:buClr>
              <a:buSzPct val="80000"/>
              <a:buFont typeface="Wingdings" pitchFamily="2" charset="2"/>
              <a:buChar char="§"/>
              <a:defRPr/>
            </a:pPr>
            <a:endParaRPr lang="en-US" altLang="en-US" sz="800" b="1">
              <a:solidFill>
                <a:srgbClr val="376092"/>
              </a:solidFill>
            </a:endParaRPr>
          </a:p>
          <a:p>
            <a:pPr>
              <a:buClr>
                <a:srgbClr val="D00435"/>
              </a:buClr>
              <a:buSzPct val="80000"/>
              <a:buFont typeface="Wingdings" pitchFamily="2" charset="2"/>
              <a:buChar char="§"/>
              <a:defRPr/>
            </a:pPr>
            <a:r>
              <a:rPr lang="en-US" altLang="en-US" sz="2000" b="1">
                <a:solidFill>
                  <a:srgbClr val="376092"/>
                </a:solidFill>
              </a:rPr>
              <a:t>PWD recommended that communication skills be part of the 	curriculum, especially with people with disabilities</a:t>
            </a:r>
          </a:p>
        </p:txBody>
      </p:sp>
      <p:sp>
        <p:nvSpPr>
          <p:cNvPr id="33795" name="Line 3">
            <a:extLst>
              <a:ext uri="{FF2B5EF4-FFF2-40B4-BE49-F238E27FC236}">
                <a16:creationId xmlns:a16="http://schemas.microsoft.com/office/drawing/2014/main" id="{CDAA76E8-C69F-F736-A540-E0339830CE3C}"/>
              </a:ext>
            </a:extLst>
          </p:cNvPr>
          <p:cNvSpPr>
            <a:spLocks noChangeShapeType="1"/>
          </p:cNvSpPr>
          <p:nvPr/>
        </p:nvSpPr>
        <p:spPr bwMode="auto">
          <a:xfrm>
            <a:off x="228600" y="990600"/>
            <a:ext cx="86868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Rectangle 2">
            <a:extLst>
              <a:ext uri="{FF2B5EF4-FFF2-40B4-BE49-F238E27FC236}">
                <a16:creationId xmlns:a16="http://schemas.microsoft.com/office/drawing/2014/main" id="{9E3EF517-3767-4F53-B460-099A149C1A53}"/>
              </a:ext>
            </a:extLst>
          </p:cNvPr>
          <p:cNvSpPr/>
          <p:nvPr/>
        </p:nvSpPr>
        <p:spPr>
          <a:xfrm>
            <a:off x="0" y="4521200"/>
            <a:ext cx="8991600" cy="2370138"/>
          </a:xfrm>
          <a:prstGeom prst="rect">
            <a:avLst/>
          </a:prstGeom>
        </p:spPr>
        <p:txBody>
          <a:bodyPr>
            <a:spAutoFit/>
          </a:bodyPr>
          <a:lstStyle/>
          <a:p>
            <a:pPr>
              <a:defRPr/>
            </a:pPr>
            <a:r>
              <a:rPr lang="en-US" sz="2800" b="1" dirty="0">
                <a:solidFill>
                  <a:srgbClr val="0000FF"/>
                </a:solidFill>
                <a:latin typeface="Arial" charset="0"/>
                <a:ea typeface="MS PGothic" charset="0"/>
                <a:cs typeface="MS PGothic" charset="0"/>
              </a:rPr>
              <a:t>Compromised Care</a:t>
            </a:r>
          </a:p>
          <a:p>
            <a:pPr marL="342900" indent="-342900">
              <a:buClr>
                <a:srgbClr val="D00435"/>
              </a:buClr>
              <a:buSzPct val="80000"/>
              <a:buFont typeface="Wingdings" charset="2"/>
              <a:buChar char="§"/>
              <a:tabLst>
                <a:tab pos="292100" algn="l"/>
              </a:tabLst>
              <a:defRPr/>
            </a:pPr>
            <a:r>
              <a:rPr lang="en-US" sz="2000" b="1" dirty="0">
                <a:solidFill>
                  <a:srgbClr val="376092"/>
                </a:solidFill>
                <a:latin typeface="Arial" charset="0"/>
                <a:ea typeface="MS PGothic" charset="0"/>
                <a:cs typeface="MS PGothic" charset="0"/>
              </a:rPr>
              <a:t>Disabilities not taken into account during care due to inadequate </a:t>
            </a:r>
          </a:p>
          <a:p>
            <a:pPr>
              <a:buClr>
                <a:srgbClr val="D00435"/>
              </a:buClr>
              <a:buSzPct val="80000"/>
              <a:tabLst>
                <a:tab pos="292100" algn="l"/>
              </a:tabLst>
              <a:defRPr/>
            </a:pPr>
            <a:r>
              <a:rPr lang="en-US" sz="2000" b="1" dirty="0">
                <a:solidFill>
                  <a:srgbClr val="376092"/>
                </a:solidFill>
                <a:latin typeface="Arial" charset="0"/>
                <a:ea typeface="MS PGothic" charset="0"/>
                <a:cs typeface="MS PGothic" charset="0"/>
              </a:rPr>
              <a:t>	knowledge; care not individualized</a:t>
            </a:r>
          </a:p>
          <a:p>
            <a:pPr marL="342900" indent="-342900">
              <a:buClr>
                <a:srgbClr val="D00435"/>
              </a:buClr>
              <a:buSzPct val="80000"/>
              <a:buFont typeface="Wingdings" charset="2"/>
              <a:buChar char="§"/>
              <a:tabLst>
                <a:tab pos="292100" algn="l"/>
              </a:tabLst>
              <a:defRPr/>
            </a:pPr>
            <a:endParaRPr lang="en-US" sz="2000" b="1" dirty="0">
              <a:solidFill>
                <a:srgbClr val="376092"/>
              </a:solidFill>
              <a:latin typeface="Arial" charset="0"/>
              <a:ea typeface="MS PGothic" charset="0"/>
              <a:cs typeface="MS PGothic" charset="0"/>
            </a:endParaRPr>
          </a:p>
          <a:p>
            <a:pPr marL="342900" indent="-342900">
              <a:buClr>
                <a:srgbClr val="D00435"/>
              </a:buClr>
              <a:buSzPct val="80000"/>
              <a:buFont typeface="Wingdings" charset="2"/>
              <a:buChar char="§"/>
              <a:tabLst>
                <a:tab pos="292100" algn="l"/>
              </a:tabLst>
              <a:defRPr/>
            </a:pPr>
            <a:r>
              <a:rPr lang="en-US" sz="2000" b="1" dirty="0">
                <a:solidFill>
                  <a:srgbClr val="376092"/>
                </a:solidFill>
                <a:latin typeface="Arial" charset="0"/>
                <a:ea typeface="MS PGothic" charset="0"/>
                <a:cs typeface="MS PGothic" charset="0"/>
              </a:rPr>
              <a:t>Lack of caring, compassion, understanding, patience and respect      toward PWD</a:t>
            </a:r>
          </a:p>
          <a:p>
            <a:pPr>
              <a:defRPr/>
            </a:pPr>
            <a:r>
              <a:rPr lang="en-US" sz="2000" b="1" dirty="0">
                <a:solidFill>
                  <a:srgbClr val="376092"/>
                </a:solidFill>
                <a:latin typeface="Arial" charset="0"/>
                <a:ea typeface="MS PGothic" charset="0"/>
                <a:cs typeface="MS PGothic" charset="0"/>
              </a:rPr>
              <a:t> </a:t>
            </a:r>
          </a:p>
        </p:txBody>
      </p:sp>
      <p:sp>
        <p:nvSpPr>
          <p:cNvPr id="33797" name="TextBox 3">
            <a:extLst>
              <a:ext uri="{FF2B5EF4-FFF2-40B4-BE49-F238E27FC236}">
                <a16:creationId xmlns:a16="http://schemas.microsoft.com/office/drawing/2014/main" id="{E9D009BC-F785-9C9B-B3F0-4E585A9E26AA}"/>
              </a:ext>
            </a:extLst>
          </p:cNvPr>
          <p:cNvSpPr txBox="1">
            <a:spLocks noChangeArrowheads="1"/>
          </p:cNvSpPr>
          <p:nvPr/>
        </p:nvSpPr>
        <p:spPr bwMode="auto">
          <a:xfrm>
            <a:off x="76200" y="381000"/>
            <a:ext cx="88280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b="1">
                <a:latin typeface="Arial" panose="020B0604020202020204" pitchFamily="34" charset="0"/>
              </a:rPr>
              <a:t>Four themes emerged from analysis of data: </a:t>
            </a:r>
          </a:p>
        </p:txBody>
      </p:sp>
    </p:spTree>
  </p:cSld>
  <p:clrMapOvr>
    <a:masterClrMapping/>
  </p:clrMapOvr>
  <p:transition advTm="61155"/>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a:extLst>
              <a:ext uri="{FF2B5EF4-FFF2-40B4-BE49-F238E27FC236}">
                <a16:creationId xmlns:a16="http://schemas.microsoft.com/office/drawing/2014/main" id="{380A301C-E6D4-F2A3-93CD-7BC3F644A538}"/>
              </a:ext>
            </a:extLst>
          </p:cNvPr>
          <p:cNvSpPr>
            <a:spLocks noChangeArrowheads="1"/>
          </p:cNvSpPr>
          <p:nvPr/>
        </p:nvSpPr>
        <p:spPr bwMode="auto">
          <a:xfrm>
            <a:off x="0" y="1219200"/>
            <a:ext cx="9296400" cy="1846263"/>
          </a:xfrm>
          <a:prstGeom prst="rect">
            <a:avLst/>
          </a:prstGeom>
          <a:noFill/>
          <a:ln>
            <a:noFill/>
          </a:ln>
          <a:effectLst/>
        </p:spPr>
        <p:txBody>
          <a:bodyPr>
            <a:spAutoFit/>
          </a:bodyPr>
          <a:lstStyle/>
          <a:p>
            <a:pPr>
              <a:buClr>
                <a:schemeClr val="tx2"/>
              </a:buClr>
              <a:tabLst>
                <a:tab pos="347663" algn="l"/>
                <a:tab pos="406400" algn="l"/>
              </a:tabLst>
              <a:defRPr/>
            </a:pPr>
            <a:r>
              <a:rPr lang="en-US" sz="2800" b="1" dirty="0">
                <a:solidFill>
                  <a:srgbClr val="0000FF"/>
                </a:solidFill>
                <a:latin typeface="Arial" charset="0"/>
                <a:ea typeface="MS PGothic" charset="0"/>
                <a:cs typeface="MS PGothic" charset="0"/>
              </a:rPr>
              <a:t>Negative Attitudes</a:t>
            </a:r>
          </a:p>
          <a:p>
            <a:pPr marL="284163" indent="-284163">
              <a:spcAft>
                <a:spcPct val="65000"/>
              </a:spcAft>
              <a:buClr>
                <a:srgbClr val="D00435"/>
              </a:buClr>
              <a:buSzPct val="80000"/>
              <a:buFont typeface="Wingdings" charset="0"/>
              <a:buChar char="v"/>
              <a:tabLst>
                <a:tab pos="347663" algn="l"/>
                <a:tab pos="406400" algn="l"/>
              </a:tabLst>
              <a:defRPr/>
            </a:pPr>
            <a:r>
              <a:rPr lang="en-US" sz="2000" b="1" dirty="0">
                <a:latin typeface="Arial" charset="0"/>
                <a:ea typeface="MS PGothic" charset="0"/>
                <a:cs typeface="MS PGothic" charset="0"/>
              </a:rPr>
              <a:t> </a:t>
            </a:r>
            <a:r>
              <a:rPr lang="en-US" sz="2000" b="1" dirty="0">
                <a:solidFill>
                  <a:srgbClr val="376092"/>
                </a:solidFill>
                <a:latin typeface="Arial" charset="0"/>
                <a:ea typeface="MS PGothic" charset="0"/>
                <a:cs typeface="MS PGothic" charset="0"/>
              </a:rPr>
              <a:t>Seen as low priority, marginalized and seen as burden by nursing staff</a:t>
            </a:r>
          </a:p>
          <a:p>
            <a:pPr marL="284163" indent="-284163">
              <a:spcAft>
                <a:spcPct val="65000"/>
              </a:spcAft>
              <a:buClr>
                <a:srgbClr val="D00435"/>
              </a:buClr>
              <a:buSzPct val="80000"/>
              <a:buFont typeface="Wingdings" charset="0"/>
              <a:buChar char="v"/>
              <a:tabLst>
                <a:tab pos="347663" algn="l"/>
                <a:tab pos="406400" algn="l"/>
              </a:tabLst>
              <a:defRPr/>
            </a:pPr>
            <a:r>
              <a:rPr lang="en-US" sz="2000" b="1" dirty="0">
                <a:solidFill>
                  <a:srgbClr val="376092"/>
                </a:solidFill>
                <a:latin typeface="Arial" charset="0"/>
                <a:ea typeface="MS PGothic" charset="0"/>
                <a:cs typeface="MS PGothic" charset="0"/>
              </a:rPr>
              <a:t> Feared, ignored and on occasion abused</a:t>
            </a:r>
          </a:p>
          <a:p>
            <a:pPr marL="284163" indent="-284163">
              <a:spcAft>
                <a:spcPct val="65000"/>
              </a:spcAft>
              <a:buClr>
                <a:srgbClr val="D00435"/>
              </a:buClr>
              <a:buSzPct val="80000"/>
              <a:buFont typeface="Wingdings" charset="0"/>
              <a:buChar char="v"/>
              <a:tabLst>
                <a:tab pos="347663" algn="l"/>
                <a:tab pos="406400" algn="l"/>
              </a:tabLst>
              <a:defRPr/>
            </a:pPr>
            <a:r>
              <a:rPr lang="en-US" sz="2000" b="1" dirty="0">
                <a:solidFill>
                  <a:srgbClr val="376092"/>
                </a:solidFill>
                <a:latin typeface="Arial" charset="0"/>
                <a:ea typeface="MS PGothic" charset="0"/>
                <a:cs typeface="MS PGothic" charset="0"/>
              </a:rPr>
              <a:t> Treated as children, as asexual and uninterested in childbearing</a:t>
            </a:r>
          </a:p>
        </p:txBody>
      </p:sp>
      <p:sp>
        <p:nvSpPr>
          <p:cNvPr id="34819" name="Line 3">
            <a:extLst>
              <a:ext uri="{FF2B5EF4-FFF2-40B4-BE49-F238E27FC236}">
                <a16:creationId xmlns:a16="http://schemas.microsoft.com/office/drawing/2014/main" id="{B48C7120-124B-D438-0241-7E9C4E885694}"/>
              </a:ext>
            </a:extLst>
          </p:cNvPr>
          <p:cNvSpPr>
            <a:spLocks noChangeShapeType="1"/>
          </p:cNvSpPr>
          <p:nvPr/>
        </p:nvSpPr>
        <p:spPr bwMode="auto">
          <a:xfrm>
            <a:off x="228600" y="990600"/>
            <a:ext cx="8610600" cy="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 name="Rectangle 2">
            <a:extLst>
              <a:ext uri="{FF2B5EF4-FFF2-40B4-BE49-F238E27FC236}">
                <a16:creationId xmlns:a16="http://schemas.microsoft.com/office/drawing/2014/main" id="{C6CC83A8-E28A-2193-115A-A135F2A5E3D1}"/>
              </a:ext>
            </a:extLst>
          </p:cNvPr>
          <p:cNvSpPr/>
          <p:nvPr/>
        </p:nvSpPr>
        <p:spPr>
          <a:xfrm>
            <a:off x="119668" y="3429000"/>
            <a:ext cx="8991600" cy="3293209"/>
          </a:xfrm>
          <a:prstGeom prst="rect">
            <a:avLst/>
          </a:prstGeom>
        </p:spPr>
        <p:txBody>
          <a:bodyPr>
            <a:spAutoFit/>
          </a:bodyPr>
          <a:lstStyle/>
          <a:p>
            <a:pPr>
              <a:defRPr/>
            </a:pPr>
            <a:r>
              <a:rPr lang="en-US" sz="2800" b="1">
                <a:solidFill>
                  <a:srgbClr val="0000FF"/>
                </a:solidFill>
                <a:latin typeface="Arial" charset="0"/>
                <a:ea typeface="MS PGothic" charset="0"/>
                <a:cs typeface="MS PGothic" charset="0"/>
              </a:rPr>
              <a:t>Fear </a:t>
            </a:r>
            <a:r>
              <a:rPr lang="en-US" sz="2800" b="1" dirty="0">
                <a:solidFill>
                  <a:srgbClr val="0000FF"/>
                </a:solidFill>
                <a:latin typeface="Arial" charset="0"/>
                <a:ea typeface="MS PGothic" charset="0"/>
                <a:cs typeface="MS PGothic" charset="0"/>
              </a:rPr>
              <a:t>about Hospitalization</a:t>
            </a:r>
          </a:p>
          <a:p>
            <a:pPr marL="342900" indent="-342900">
              <a:buClr>
                <a:srgbClr val="D00435"/>
              </a:buClr>
              <a:buSzPct val="75000"/>
              <a:buFont typeface="Wingdings" charset="2"/>
              <a:buChar char="v"/>
              <a:tabLst>
                <a:tab pos="288925" algn="l"/>
              </a:tabLst>
              <a:defRPr/>
            </a:pPr>
            <a:r>
              <a:rPr lang="en-US" sz="2000" b="1" dirty="0">
                <a:solidFill>
                  <a:srgbClr val="376092"/>
                </a:solidFill>
                <a:latin typeface="Arial" charset="0"/>
                <a:ea typeface="MS PGothic" charset="0"/>
                <a:cs typeface="MS PGothic" charset="0"/>
              </a:rPr>
              <a:t>Sense of vulnerability; lack of control over well-being and fear of being hurt while hospitalized</a:t>
            </a:r>
          </a:p>
          <a:p>
            <a:pPr>
              <a:buClr>
                <a:srgbClr val="D00435"/>
              </a:buClr>
              <a:buSzPct val="75000"/>
              <a:tabLst>
                <a:tab pos="288925" algn="l"/>
              </a:tabLst>
              <a:defRPr/>
            </a:pPr>
            <a:endParaRPr lang="en-US" sz="2000" b="1" dirty="0">
              <a:solidFill>
                <a:srgbClr val="376092"/>
              </a:solidFill>
              <a:latin typeface="Arial" charset="0"/>
              <a:ea typeface="MS PGothic" charset="0"/>
              <a:cs typeface="MS PGothic" charset="0"/>
            </a:endParaRPr>
          </a:p>
          <a:p>
            <a:pPr marL="342900" indent="-342900">
              <a:buClr>
                <a:srgbClr val="D00435"/>
              </a:buClr>
              <a:buSzPct val="75000"/>
              <a:buFont typeface="Wingdings" charset="2"/>
              <a:buChar char="v"/>
              <a:tabLst>
                <a:tab pos="288925" algn="l"/>
              </a:tabLst>
              <a:defRPr/>
            </a:pPr>
            <a:r>
              <a:rPr lang="en-US" sz="2000" b="1" dirty="0">
                <a:solidFill>
                  <a:srgbClr val="376092"/>
                </a:solidFill>
                <a:latin typeface="Arial" charset="0"/>
                <a:ea typeface="MS PGothic" charset="0"/>
                <a:cs typeface="MS PGothic" charset="0"/>
              </a:rPr>
              <a:t>Fear of being left without assistive devices based on previous experiences</a:t>
            </a:r>
          </a:p>
          <a:p>
            <a:pPr marL="342900" indent="-342900">
              <a:buClr>
                <a:srgbClr val="D00435"/>
              </a:buClr>
              <a:buSzPct val="75000"/>
              <a:buFont typeface="Wingdings" charset="2"/>
              <a:buChar char="v"/>
              <a:tabLst>
                <a:tab pos="288925" algn="l"/>
              </a:tabLst>
              <a:defRPr/>
            </a:pPr>
            <a:endParaRPr lang="en-US" sz="2000" b="1" dirty="0">
              <a:solidFill>
                <a:srgbClr val="376092"/>
              </a:solidFill>
              <a:latin typeface="Arial" charset="0"/>
              <a:ea typeface="MS PGothic" charset="0"/>
              <a:cs typeface="MS PGothic" charset="0"/>
            </a:endParaRPr>
          </a:p>
          <a:p>
            <a:pPr marL="342900" indent="-342900">
              <a:buClr>
                <a:srgbClr val="D00435"/>
              </a:buClr>
              <a:buSzPct val="75000"/>
              <a:buFont typeface="Wingdings" charset="2"/>
              <a:buChar char="v"/>
              <a:tabLst>
                <a:tab pos="288925" algn="l"/>
              </a:tabLst>
              <a:defRPr/>
            </a:pPr>
            <a:r>
              <a:rPr lang="en-US" sz="2000" b="1" dirty="0">
                <a:solidFill>
                  <a:srgbClr val="376092"/>
                </a:solidFill>
                <a:latin typeface="Arial" charset="0"/>
                <a:ea typeface="MS PGothic" charset="0"/>
                <a:cs typeface="MS PGothic" charset="0"/>
              </a:rPr>
              <a:t>Fear of leaving the hospital in worse shape than when admitted</a:t>
            </a:r>
          </a:p>
          <a:p>
            <a:pPr lvl="8" defTabSz="457200" eaLnBrk="0" hangingPunct="0">
              <a:buClr>
                <a:schemeClr val="tx2"/>
              </a:buClr>
              <a:buSzPct val="75000"/>
              <a:tabLst>
                <a:tab pos="288925" algn="l"/>
              </a:tabLst>
              <a:defRPr/>
            </a:pPr>
            <a:r>
              <a:rPr lang="en-US" sz="2000" b="1" i="1" dirty="0">
                <a:latin typeface="Arial" charset="0"/>
                <a:ea typeface="MS PGothic" charset="0"/>
                <a:cs typeface="MS PGothic" charset="0"/>
              </a:rPr>
              <a:t>					</a:t>
            </a:r>
            <a:endParaRPr lang="en-US" sz="2000" b="1" dirty="0">
              <a:latin typeface="Arial" charset="0"/>
              <a:ea typeface="MS PGothic" charset="0"/>
              <a:cs typeface="MS PGothic" charset="0"/>
            </a:endParaRPr>
          </a:p>
          <a:p>
            <a:pPr>
              <a:defRPr/>
            </a:pPr>
            <a:r>
              <a:rPr lang="en-US" sz="2000" b="1" dirty="0">
                <a:solidFill>
                  <a:schemeClr val="tx2"/>
                </a:solidFill>
                <a:latin typeface="Arial" charset="0"/>
                <a:ea typeface="MS PGothic" charset="0"/>
                <a:cs typeface="MS PGothic" charset="0"/>
              </a:rPr>
              <a:t> </a:t>
            </a:r>
          </a:p>
        </p:txBody>
      </p:sp>
      <p:sp>
        <p:nvSpPr>
          <p:cNvPr id="34821" name="TextBox 3">
            <a:extLst>
              <a:ext uri="{FF2B5EF4-FFF2-40B4-BE49-F238E27FC236}">
                <a16:creationId xmlns:a16="http://schemas.microsoft.com/office/drawing/2014/main" id="{E89381A0-4F1C-823A-555D-792BDA12F397}"/>
              </a:ext>
            </a:extLst>
          </p:cNvPr>
          <p:cNvSpPr txBox="1">
            <a:spLocks noChangeArrowheads="1"/>
          </p:cNvSpPr>
          <p:nvPr/>
        </p:nvSpPr>
        <p:spPr bwMode="auto">
          <a:xfrm>
            <a:off x="2895600" y="228600"/>
            <a:ext cx="35448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a:latin typeface="Arial" panose="020B0604020202020204" pitchFamily="34" charset="0"/>
              </a:rPr>
              <a:t>Four Themes…</a:t>
            </a:r>
          </a:p>
        </p:txBody>
      </p:sp>
    </p:spTree>
  </p:cSld>
  <p:clrMapOvr>
    <a:masterClrMapping/>
  </p:clrMapOvr>
  <p:transition advTm="61155"/>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41C818A-A5AA-5FAE-8F31-BAFE9F605AEE}"/>
              </a:ext>
            </a:extLst>
          </p:cNvPr>
          <p:cNvSpPr>
            <a:spLocks noGrp="1"/>
          </p:cNvSpPr>
          <p:nvPr>
            <p:ph type="title" idx="4294967295"/>
          </p:nvPr>
        </p:nvSpPr>
        <p:spPr>
          <a:xfrm>
            <a:off x="381000" y="2895600"/>
            <a:ext cx="8229600" cy="1143000"/>
          </a:xfrm>
        </p:spPr>
        <p:txBody>
          <a:bodyPr/>
          <a:lstStyle/>
          <a:p>
            <a:pPr marL="409575" indent="-409575" algn="l"/>
            <a:r>
              <a:rPr lang="en-US" altLang="en-US" sz="2400" b="1">
                <a:solidFill>
                  <a:schemeClr val="tx2"/>
                </a:solidFill>
              </a:rPr>
              <a:t> </a:t>
            </a:r>
            <a:br>
              <a:rPr lang="en-US" altLang="en-US" sz="2400" b="1">
                <a:solidFill>
                  <a:schemeClr val="tx2"/>
                </a:solidFill>
              </a:rPr>
            </a:br>
            <a:r>
              <a:rPr lang="en-US" altLang="en-US" sz="2400"/>
              <a:t>1)  Identify the rationale for integration of disability content/concepts in nursing education, </a:t>
            </a:r>
            <a:br>
              <a:rPr lang="en-US" altLang="en-US" sz="2400"/>
            </a:br>
            <a:br>
              <a:rPr lang="en-US" altLang="en-US" sz="2400"/>
            </a:br>
            <a:r>
              <a:rPr lang="en-US" altLang="en-US" sz="2400"/>
              <a:t>2)  Describe the factors leading to the increasing population of persons with disability,</a:t>
            </a:r>
            <a:br>
              <a:rPr lang="en-US" altLang="en-US" sz="2400"/>
            </a:br>
            <a:br>
              <a:rPr lang="en-US" altLang="en-US" sz="2400"/>
            </a:br>
            <a:r>
              <a:rPr lang="en-US" altLang="en-US" sz="2400"/>
              <a:t>3)  Define disability and identify the major categories of disability,</a:t>
            </a:r>
            <a:br>
              <a:rPr lang="en-US" altLang="en-US" sz="2400"/>
            </a:br>
            <a:br>
              <a:rPr lang="en-US" altLang="en-US" sz="2400"/>
            </a:br>
            <a:r>
              <a:rPr lang="en-US" altLang="en-US" sz="2400"/>
              <a:t>4)  Discuss models of disability that are empowering to persons with disability and those that are disempowering to people with disability.</a:t>
            </a:r>
            <a:endParaRPr lang="en-US" altLang="en-US" sz="4000"/>
          </a:p>
        </p:txBody>
      </p:sp>
      <p:sp>
        <p:nvSpPr>
          <p:cNvPr id="6147" name="TextBox 1">
            <a:extLst>
              <a:ext uri="{FF2B5EF4-FFF2-40B4-BE49-F238E27FC236}">
                <a16:creationId xmlns:a16="http://schemas.microsoft.com/office/drawing/2014/main" id="{0ADBD016-72F6-C206-749F-A28B7B269306}"/>
              </a:ext>
            </a:extLst>
          </p:cNvPr>
          <p:cNvSpPr txBox="1">
            <a:spLocks noChangeArrowheads="1"/>
          </p:cNvSpPr>
          <p:nvPr/>
        </p:nvSpPr>
        <p:spPr bwMode="auto">
          <a:xfrm>
            <a:off x="2667000" y="533400"/>
            <a:ext cx="36163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800" b="1">
                <a:latin typeface="Arial" panose="020B0604020202020204" pitchFamily="34" charset="0"/>
              </a:rPr>
              <a:t>Learning Objectives</a:t>
            </a:r>
          </a:p>
        </p:txBody>
      </p:sp>
    </p:spTree>
  </p:cSld>
  <p:clrMapOvr>
    <a:masterClrMapping/>
  </p:clrMapOvr>
  <p:transition spd="slow" advTm="54545"/>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08DC566F-05DB-7D21-F5F0-B0BA83DBF584}"/>
              </a:ext>
            </a:extLst>
          </p:cNvPr>
          <p:cNvSpPr>
            <a:spLocks noChangeArrowheads="1"/>
          </p:cNvSpPr>
          <p:nvPr/>
        </p:nvSpPr>
        <p:spPr bwMode="auto">
          <a:xfrm>
            <a:off x="228600" y="1600200"/>
            <a:ext cx="8610600" cy="5662613"/>
          </a:xfrm>
          <a:prstGeom prst="rect">
            <a:avLst/>
          </a:prstGeom>
          <a:noFill/>
          <a:ln>
            <a:noFill/>
          </a:ln>
        </p:spPr>
        <p:txBody>
          <a:bodyPr>
            <a:spAutoFit/>
          </a:bodyPr>
          <a:lstStyle/>
          <a:p>
            <a:pPr marL="342900" indent="-342900">
              <a:buClr>
                <a:schemeClr val="tx2"/>
              </a:buClr>
              <a:buFont typeface="Arial"/>
              <a:buChar char="•"/>
              <a:tabLst>
                <a:tab pos="347663" algn="l"/>
                <a:tab pos="406400" algn="l"/>
              </a:tabLst>
              <a:defRPr/>
            </a:pPr>
            <a:r>
              <a:rPr lang="en-US" sz="2400" b="1" u="sng" dirty="0">
                <a:solidFill>
                  <a:srgbClr val="376092"/>
                </a:solidFill>
                <a:latin typeface="Arial" charset="0"/>
                <a:ea typeface="MS PGothic" charset="0"/>
                <a:cs typeface="MS PGothic" charset="0"/>
              </a:rPr>
              <a:t>Two</a:t>
            </a:r>
            <a:r>
              <a:rPr lang="en-US" sz="2400" b="1" dirty="0">
                <a:solidFill>
                  <a:srgbClr val="376092"/>
                </a:solidFill>
                <a:latin typeface="Arial" charset="0"/>
                <a:ea typeface="MS PGothic" charset="0"/>
                <a:cs typeface="MS PGothic" charset="0"/>
              </a:rPr>
              <a:t> U.S. Surgeon General reports (2002, 2005)</a:t>
            </a:r>
          </a:p>
          <a:p>
            <a:pPr marL="342900" indent="-342900">
              <a:buClr>
                <a:schemeClr val="tx2"/>
              </a:buClr>
              <a:buFont typeface="Arial"/>
              <a:buChar char="•"/>
              <a:tabLst>
                <a:tab pos="347663" algn="l"/>
                <a:tab pos="406400" algn="l"/>
              </a:tabLst>
              <a:defRPr/>
            </a:pPr>
            <a:endParaRPr lang="en-US" sz="1000" b="1" dirty="0">
              <a:solidFill>
                <a:srgbClr val="376092"/>
              </a:solidFill>
              <a:latin typeface="Arial" charset="0"/>
              <a:ea typeface="MS PGothic" charset="0"/>
              <a:cs typeface="MS PGothic" charset="0"/>
            </a:endParaRPr>
          </a:p>
          <a:p>
            <a:pPr marL="342900" indent="-342900">
              <a:buClr>
                <a:schemeClr val="tx2"/>
              </a:buClr>
              <a:buFont typeface="Arial"/>
              <a:buChar char="•"/>
              <a:tabLst>
                <a:tab pos="347663" algn="l"/>
                <a:tab pos="406400" algn="l"/>
              </a:tabLst>
              <a:defRPr/>
            </a:pPr>
            <a:r>
              <a:rPr lang="en-US" sz="2400" b="1" u="sng" dirty="0">
                <a:solidFill>
                  <a:srgbClr val="376092"/>
                </a:solidFill>
                <a:latin typeface="Arial" charset="0"/>
                <a:ea typeface="MS PGothic" charset="0"/>
                <a:cs typeface="MS PGothic" charset="0"/>
              </a:rPr>
              <a:t>One</a:t>
            </a:r>
            <a:r>
              <a:rPr lang="en-US" sz="2400" b="1" dirty="0">
                <a:solidFill>
                  <a:srgbClr val="376092"/>
                </a:solidFill>
                <a:latin typeface="Arial" charset="0"/>
                <a:ea typeface="MS PGothic" charset="0"/>
                <a:cs typeface="MS PGothic" charset="0"/>
              </a:rPr>
              <a:t> Institute of Medicine Report (2007)</a:t>
            </a:r>
          </a:p>
          <a:p>
            <a:pPr marL="342900" indent="-342900">
              <a:buClr>
                <a:schemeClr val="tx2"/>
              </a:buClr>
              <a:buFont typeface="Arial"/>
              <a:buChar char="•"/>
              <a:tabLst>
                <a:tab pos="347663" algn="l"/>
                <a:tab pos="406400" algn="l"/>
              </a:tabLst>
              <a:defRPr/>
            </a:pPr>
            <a:endParaRPr lang="en-US" sz="1000" b="1" dirty="0">
              <a:solidFill>
                <a:srgbClr val="376092"/>
              </a:solidFill>
              <a:latin typeface="Arial" charset="0"/>
              <a:ea typeface="MS PGothic" charset="0"/>
              <a:cs typeface="MS PGothic" charset="0"/>
            </a:endParaRPr>
          </a:p>
          <a:p>
            <a:pPr marL="342900" indent="-342900">
              <a:buClr>
                <a:schemeClr val="tx2"/>
              </a:buClr>
              <a:buFont typeface="Arial"/>
              <a:buChar char="•"/>
              <a:tabLst>
                <a:tab pos="347663" algn="l"/>
                <a:tab pos="406400" algn="l"/>
              </a:tabLst>
              <a:defRPr/>
            </a:pPr>
            <a:r>
              <a:rPr lang="en-US" sz="2400" b="1" u="sng" dirty="0">
                <a:solidFill>
                  <a:srgbClr val="376092"/>
                </a:solidFill>
                <a:latin typeface="Arial" charset="0"/>
                <a:ea typeface="MS PGothic" charset="0"/>
                <a:cs typeface="MS PGothic" charset="0"/>
              </a:rPr>
              <a:t>One</a:t>
            </a:r>
            <a:r>
              <a:rPr lang="en-US" sz="2400" b="1" dirty="0">
                <a:solidFill>
                  <a:srgbClr val="376092"/>
                </a:solidFill>
                <a:latin typeface="Arial" charset="0"/>
                <a:ea typeface="MS PGothic" charset="0"/>
                <a:cs typeface="MS PGothic" charset="0"/>
              </a:rPr>
              <a:t> National Council on Disability Report (2009)</a:t>
            </a:r>
          </a:p>
          <a:p>
            <a:pPr>
              <a:buClr>
                <a:schemeClr val="tx2"/>
              </a:buClr>
              <a:tabLst>
                <a:tab pos="347663" algn="l"/>
                <a:tab pos="406400" algn="l"/>
              </a:tabLst>
              <a:defRPr/>
            </a:pPr>
            <a:endParaRPr lang="en-US" sz="1000" b="1" dirty="0">
              <a:solidFill>
                <a:srgbClr val="376092"/>
              </a:solidFill>
              <a:latin typeface="Arial" charset="0"/>
              <a:ea typeface="MS PGothic" charset="0"/>
              <a:cs typeface="MS PGothic" charset="0"/>
            </a:endParaRPr>
          </a:p>
          <a:p>
            <a:pPr marL="342900" indent="-342900">
              <a:buClr>
                <a:schemeClr val="tx2"/>
              </a:buClr>
              <a:buFont typeface="Arial"/>
              <a:buChar char="•"/>
              <a:tabLst>
                <a:tab pos="347663" algn="l"/>
                <a:tab pos="406400" algn="l"/>
              </a:tabLst>
              <a:defRPr/>
            </a:pPr>
            <a:r>
              <a:rPr lang="en-US" sz="2400" b="1" u="sng" dirty="0">
                <a:solidFill>
                  <a:srgbClr val="376092"/>
                </a:solidFill>
                <a:latin typeface="Arial" charset="0"/>
                <a:ea typeface="MS PGothic" charset="0"/>
                <a:cs typeface="MS PGothic" charset="0"/>
              </a:rPr>
              <a:t>One</a:t>
            </a:r>
            <a:r>
              <a:rPr lang="en-US" sz="2400" b="1" dirty="0">
                <a:solidFill>
                  <a:srgbClr val="376092"/>
                </a:solidFill>
                <a:latin typeface="Arial" charset="0"/>
                <a:ea typeface="MS PGothic" charset="0"/>
                <a:cs typeface="MS PGothic" charset="0"/>
              </a:rPr>
              <a:t> WHO World Report on Disability</a:t>
            </a:r>
          </a:p>
          <a:p>
            <a:pPr>
              <a:buClr>
                <a:schemeClr val="tx2"/>
              </a:buClr>
              <a:tabLst>
                <a:tab pos="347663" algn="l"/>
                <a:tab pos="406400" algn="l"/>
              </a:tabLst>
              <a:defRPr/>
            </a:pPr>
            <a:endParaRPr lang="en-US" sz="1000" b="1" dirty="0">
              <a:solidFill>
                <a:srgbClr val="376092"/>
              </a:solidFill>
              <a:latin typeface="Arial" charset="0"/>
              <a:ea typeface="MS PGothic" charset="0"/>
              <a:cs typeface="MS PGothic" charset="0"/>
            </a:endParaRPr>
          </a:p>
          <a:p>
            <a:pPr marL="342900" indent="-342900">
              <a:buClr>
                <a:schemeClr val="tx2"/>
              </a:buClr>
              <a:buFont typeface="Arial"/>
              <a:buChar char="•"/>
              <a:tabLst>
                <a:tab pos="347663" algn="l"/>
                <a:tab pos="406400" algn="l"/>
              </a:tabLst>
              <a:defRPr/>
            </a:pPr>
            <a:r>
              <a:rPr lang="en-US" sz="2400" b="1" u="sng" dirty="0">
                <a:solidFill>
                  <a:srgbClr val="376092"/>
                </a:solidFill>
                <a:latin typeface="Arial" charset="0"/>
                <a:ea typeface="MS PGothic" charset="0"/>
                <a:cs typeface="MS PGothic" charset="0"/>
              </a:rPr>
              <a:t>One</a:t>
            </a:r>
            <a:r>
              <a:rPr lang="en-US" sz="2400" b="1" dirty="0">
                <a:solidFill>
                  <a:srgbClr val="376092"/>
                </a:solidFill>
                <a:latin typeface="Arial" charset="0"/>
                <a:ea typeface="MS PGothic" charset="0"/>
                <a:cs typeface="MS PGothic" charset="0"/>
              </a:rPr>
              <a:t> Affordable Care Act provision (2010) </a:t>
            </a:r>
          </a:p>
          <a:p>
            <a:pPr>
              <a:buClr>
                <a:schemeClr val="tx2"/>
              </a:buClr>
              <a:tabLst>
                <a:tab pos="347663" algn="l"/>
                <a:tab pos="406400" algn="l"/>
              </a:tabLst>
              <a:defRPr/>
            </a:pPr>
            <a:endParaRPr lang="en-US" sz="2400" b="1" dirty="0">
              <a:solidFill>
                <a:srgbClr val="376092"/>
              </a:solidFill>
              <a:latin typeface="Arial" charset="0"/>
              <a:ea typeface="MS PGothic" charset="0"/>
              <a:cs typeface="MS PGothic" charset="0"/>
            </a:endParaRPr>
          </a:p>
          <a:p>
            <a:pPr>
              <a:buClr>
                <a:schemeClr val="tx2"/>
              </a:buClr>
              <a:tabLst>
                <a:tab pos="347663" algn="l"/>
                <a:tab pos="406400" algn="l"/>
              </a:tabLst>
              <a:defRPr/>
            </a:pPr>
            <a:r>
              <a:rPr lang="en-US" sz="2400" b="1" dirty="0">
                <a:solidFill>
                  <a:srgbClr val="376092"/>
                </a:solidFill>
                <a:latin typeface="Arial" charset="0"/>
                <a:ea typeface="MS PGothic" charset="0"/>
                <a:cs typeface="MS PGothic" charset="0"/>
              </a:rPr>
              <a:t>All have called for strategies to improve knowledge, skills and attitudes of HCPs to, in turn, improve the health care of persons with disabilities. </a:t>
            </a:r>
          </a:p>
          <a:p>
            <a:pPr>
              <a:buClr>
                <a:schemeClr val="tx2"/>
              </a:buClr>
              <a:tabLst>
                <a:tab pos="347663" algn="l"/>
                <a:tab pos="406400" algn="l"/>
              </a:tabLst>
              <a:defRPr/>
            </a:pPr>
            <a:endParaRPr lang="en-US" sz="2400" b="1" dirty="0">
              <a:latin typeface="Arial" charset="0"/>
              <a:ea typeface="MS PGothic" charset="0"/>
              <a:cs typeface="MS PGothic" charset="0"/>
            </a:endParaRPr>
          </a:p>
          <a:p>
            <a:pPr algn="ctr">
              <a:buClr>
                <a:schemeClr val="tx2"/>
              </a:buClr>
              <a:tabLst>
                <a:tab pos="347663" algn="l"/>
                <a:tab pos="406400" algn="l"/>
              </a:tabLst>
              <a:defRPr/>
            </a:pPr>
            <a:r>
              <a:rPr lang="en-US" sz="2400" b="1" dirty="0">
                <a:solidFill>
                  <a:srgbClr val="D00435"/>
                </a:solidFill>
                <a:latin typeface="Arial" charset="0"/>
                <a:ea typeface="MS PGothic" charset="0"/>
                <a:cs typeface="MS PGothic" charset="0"/>
              </a:rPr>
              <a:t>Generally health care professional educators have </a:t>
            </a:r>
            <a:r>
              <a:rPr lang="en-US" sz="2400" b="1" u="sng" dirty="0">
                <a:solidFill>
                  <a:srgbClr val="D00435"/>
                </a:solidFill>
                <a:latin typeface="Arial" charset="0"/>
                <a:ea typeface="MS PGothic" charset="0"/>
                <a:cs typeface="MS PGothic" charset="0"/>
              </a:rPr>
              <a:t>not</a:t>
            </a:r>
            <a:r>
              <a:rPr lang="en-US" sz="2400" b="1" dirty="0">
                <a:solidFill>
                  <a:srgbClr val="D00435"/>
                </a:solidFill>
                <a:latin typeface="Arial" charset="0"/>
                <a:ea typeface="MS PGothic" charset="0"/>
                <a:cs typeface="MS PGothic" charset="0"/>
              </a:rPr>
              <a:t> responded adequately to these calls for action. </a:t>
            </a:r>
            <a:endParaRPr lang="en-US" sz="2400" dirty="0">
              <a:solidFill>
                <a:srgbClr val="D00435"/>
              </a:solidFill>
              <a:latin typeface="Arial" charset="0"/>
              <a:ea typeface="MS PGothic" charset="0"/>
              <a:cs typeface="MS PGothic" charset="0"/>
            </a:endParaRPr>
          </a:p>
          <a:p>
            <a:pPr>
              <a:buClr>
                <a:schemeClr val="tx2"/>
              </a:buClr>
              <a:tabLst>
                <a:tab pos="347663" algn="l"/>
                <a:tab pos="406400" algn="l"/>
              </a:tabLst>
              <a:defRPr/>
            </a:pPr>
            <a:endParaRPr lang="en-US" sz="2000" b="1" dirty="0">
              <a:solidFill>
                <a:srgbClr val="376092"/>
              </a:solidFill>
              <a:latin typeface="Arial" charset="0"/>
              <a:ea typeface="MS PGothic" charset="0"/>
              <a:cs typeface="MS PGothic" charset="0"/>
            </a:endParaRPr>
          </a:p>
        </p:txBody>
      </p:sp>
      <p:sp>
        <p:nvSpPr>
          <p:cNvPr id="35843" name="TextBox 1">
            <a:extLst>
              <a:ext uri="{FF2B5EF4-FFF2-40B4-BE49-F238E27FC236}">
                <a16:creationId xmlns:a16="http://schemas.microsoft.com/office/drawing/2014/main" id="{6531394B-9042-88B6-25FB-0A2AC0078C72}"/>
              </a:ext>
            </a:extLst>
          </p:cNvPr>
          <p:cNvSpPr txBox="1">
            <a:spLocks noChangeArrowheads="1"/>
          </p:cNvSpPr>
          <p:nvPr/>
        </p:nvSpPr>
        <p:spPr bwMode="auto">
          <a:xfrm>
            <a:off x="457200" y="304800"/>
            <a:ext cx="83820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b="1">
                <a:latin typeface="Arial" panose="020B0604020202020204" pitchFamily="34" charset="0"/>
              </a:rPr>
              <a:t>Calls for Addressing Disability in </a:t>
            </a:r>
          </a:p>
          <a:p>
            <a:pPr algn="ctr" eaLnBrk="1" hangingPunct="1">
              <a:spcBef>
                <a:spcPct val="0"/>
              </a:spcBef>
              <a:buFontTx/>
              <a:buNone/>
            </a:pPr>
            <a:r>
              <a:rPr lang="en-US" altLang="en-US" b="1">
                <a:latin typeface="Arial" panose="020B0604020202020204" pitchFamily="34" charset="0"/>
              </a:rPr>
              <a:t>Health Care Professions Education</a:t>
            </a:r>
          </a:p>
        </p:txBody>
      </p:sp>
      <p:sp>
        <p:nvSpPr>
          <p:cNvPr id="35844" name="Slide Number Placeholder 1">
            <a:extLst>
              <a:ext uri="{FF2B5EF4-FFF2-40B4-BE49-F238E27FC236}">
                <a16:creationId xmlns:a16="http://schemas.microsoft.com/office/drawing/2014/main" id="{D7F171DC-6A4A-1619-13B9-BAA8107A651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F060CAF0-F82B-414D-BD86-73AD74055D2A}" type="slidenum">
              <a:rPr lang="en-US" altLang="en-US" sz="1200">
                <a:solidFill>
                  <a:srgbClr val="898989"/>
                </a:solidFill>
              </a:rPr>
              <a:pPr>
                <a:spcBef>
                  <a:spcPct val="0"/>
                </a:spcBef>
                <a:buFontTx/>
                <a:buNone/>
              </a:pPr>
              <a:t>20</a:t>
            </a:fld>
            <a:endParaRPr lang="en-US" altLang="en-US" sz="1200">
              <a:solidFill>
                <a:srgbClr val="898989"/>
              </a:solidFill>
            </a:endParaRPr>
          </a:p>
        </p:txBody>
      </p:sp>
    </p:spTree>
  </p:cSld>
  <p:clrMapOvr>
    <a:masterClrMapping/>
  </p:clrMapOvr>
  <p:transition advTm="61155"/>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descr="downward arrow">
            <a:extLst>
              <a:ext uri="{FF2B5EF4-FFF2-40B4-BE49-F238E27FC236}">
                <a16:creationId xmlns:a16="http://schemas.microsoft.com/office/drawing/2014/main" id="{E30884A5-31B2-0D46-2FE1-660469600B8E}"/>
              </a:ext>
            </a:extLst>
          </p:cNvPr>
          <p:cNvSpPr>
            <a:spLocks noChangeArrowheads="1"/>
          </p:cNvSpPr>
          <p:nvPr/>
        </p:nvSpPr>
        <p:spPr bwMode="auto">
          <a:xfrm>
            <a:off x="4191000" y="914400"/>
            <a:ext cx="381000" cy="381000"/>
          </a:xfrm>
          <a:prstGeom prst="downArrow">
            <a:avLst>
              <a:gd name="adj1" fmla="val 50000"/>
              <a:gd name="adj2" fmla="val 50000"/>
            </a:avLst>
          </a:prstGeom>
          <a:gradFill rotWithShape="1">
            <a:gsLst>
              <a:gs pos="0">
                <a:srgbClr val="3A7CCB"/>
              </a:gs>
              <a:gs pos="20000">
                <a:srgbClr val="3C7BC7"/>
              </a:gs>
              <a:gs pos="100000">
                <a:srgbClr val="2C5D98"/>
              </a:gs>
            </a:gsLst>
            <a:lin ang="5400000"/>
          </a:gradFill>
          <a:ln w="9525">
            <a:solidFill>
              <a:srgbClr val="4A7EBB"/>
            </a:solidFill>
            <a:miter lim="800000"/>
            <a:headEnd/>
            <a:tailEnd/>
          </a:ln>
          <a:effectLst>
            <a:outerShdw blurRad="40000" dist="23000" dir="5400000" rotWithShape="0">
              <a:srgbClr val="808080">
                <a:alpha val="34998"/>
              </a:srgbClr>
            </a:outerShdw>
          </a:effectLst>
        </p:spPr>
        <p:txBody>
          <a:bodyPr anchor="ctr"/>
          <a:lstStyle/>
          <a:p>
            <a:pPr algn="ctr" eaLnBrk="1" hangingPunct="1">
              <a:defRPr/>
            </a:pPr>
            <a:endParaRPr lang="en-US">
              <a:solidFill>
                <a:schemeClr val="lt1"/>
              </a:solidFill>
              <a:latin typeface="+mn-lt"/>
              <a:ea typeface="+mn-ea"/>
            </a:endParaRPr>
          </a:p>
        </p:txBody>
      </p:sp>
      <p:sp>
        <p:nvSpPr>
          <p:cNvPr id="37891" name="TextBox 2">
            <a:extLst>
              <a:ext uri="{FF2B5EF4-FFF2-40B4-BE49-F238E27FC236}">
                <a16:creationId xmlns:a16="http://schemas.microsoft.com/office/drawing/2014/main" id="{D6820399-F79E-34FB-1E48-5CD00BE57FEF}"/>
              </a:ext>
            </a:extLst>
          </p:cNvPr>
          <p:cNvSpPr txBox="1">
            <a:spLocks noChangeArrowheads="1"/>
          </p:cNvSpPr>
          <p:nvPr/>
        </p:nvSpPr>
        <p:spPr bwMode="auto">
          <a:xfrm>
            <a:off x="152400" y="1447800"/>
            <a:ext cx="8839200" cy="4894263"/>
          </a:xfrm>
          <a:prstGeom prst="rect">
            <a:avLst/>
          </a:prstGeom>
          <a:noFill/>
          <a:ln>
            <a:noFill/>
          </a:ln>
        </p:spPr>
        <p:txBody>
          <a:bodyPr>
            <a:spAutoFit/>
          </a:bodyPr>
          <a:lstStyle>
            <a:lvl1pPr>
              <a:defRPr sz="3200">
                <a:solidFill>
                  <a:schemeClr val="tx1"/>
                </a:solidFill>
                <a:latin typeface="Calibri" charset="0"/>
                <a:ea typeface="MS PGothic" charset="0"/>
                <a:cs typeface="MS PGothic" charset="0"/>
              </a:defRPr>
            </a:lvl1pPr>
            <a:lvl2pPr>
              <a:defRPr sz="2800">
                <a:solidFill>
                  <a:schemeClr val="tx1"/>
                </a:solidFill>
                <a:latin typeface="Calibri" charset="0"/>
                <a:ea typeface="MS PGothic" charset="0"/>
                <a:cs typeface="MS PGothic" charset="0"/>
              </a:defRPr>
            </a:lvl2pPr>
            <a:lvl3pPr>
              <a:defRPr sz="2400">
                <a:solidFill>
                  <a:schemeClr val="tx1"/>
                </a:solidFill>
                <a:latin typeface="Calibri" charset="0"/>
                <a:ea typeface="MS PGothic" charset="0"/>
                <a:cs typeface="MS PGothic" charset="0"/>
              </a:defRPr>
            </a:lvl3pPr>
            <a:lvl4pPr>
              <a:defRPr sz="2000">
                <a:solidFill>
                  <a:schemeClr val="tx1"/>
                </a:solidFill>
                <a:latin typeface="Calibri" charset="0"/>
                <a:ea typeface="MS PGothic" charset="0"/>
                <a:cs typeface="MS PGothic" charset="0"/>
              </a:defRPr>
            </a:lvl4pPr>
            <a:lvl5pPr>
              <a:defRPr sz="2000">
                <a:solidFill>
                  <a:schemeClr val="tx1"/>
                </a:solidFill>
                <a:latin typeface="Calibri" charset="0"/>
                <a:ea typeface="MS PGothic" charset="0"/>
                <a:cs typeface="MS PGothic" charset="0"/>
              </a:defRPr>
            </a:lvl5pPr>
            <a:lvl6pPr eaLnBrk="0" fontAlgn="base" hangingPunct="0">
              <a:spcAft>
                <a:spcPct val="0"/>
              </a:spcAft>
              <a:buFont typeface="Arial" charset="0"/>
              <a:buChar char="»"/>
              <a:defRPr sz="2000">
                <a:solidFill>
                  <a:schemeClr val="tx1"/>
                </a:solidFill>
                <a:latin typeface="Calibri" charset="0"/>
                <a:ea typeface="MS PGothic" charset="0"/>
                <a:cs typeface="MS PGothic" charset="0"/>
              </a:defRPr>
            </a:lvl6pPr>
            <a:lvl7pPr eaLnBrk="0" fontAlgn="base" hangingPunct="0">
              <a:spcAft>
                <a:spcPct val="0"/>
              </a:spcAft>
              <a:buFont typeface="Arial" charset="0"/>
              <a:buChar char="»"/>
              <a:defRPr sz="2000">
                <a:solidFill>
                  <a:schemeClr val="tx1"/>
                </a:solidFill>
                <a:latin typeface="Calibri" charset="0"/>
                <a:ea typeface="MS PGothic" charset="0"/>
                <a:cs typeface="MS PGothic" charset="0"/>
              </a:defRPr>
            </a:lvl7pPr>
            <a:lvl8pPr eaLnBrk="0" fontAlgn="base" hangingPunct="0">
              <a:spcAft>
                <a:spcPct val="0"/>
              </a:spcAft>
              <a:buFont typeface="Arial" charset="0"/>
              <a:buChar char="»"/>
              <a:defRPr sz="2000">
                <a:solidFill>
                  <a:schemeClr val="tx1"/>
                </a:solidFill>
                <a:latin typeface="Calibri" charset="0"/>
                <a:ea typeface="MS PGothic" charset="0"/>
                <a:cs typeface="MS PGothic" charset="0"/>
              </a:defRPr>
            </a:lvl8pPr>
            <a:lvl9pPr eaLnBrk="0" fontAlgn="base" hangingPunct="0">
              <a:spcAft>
                <a:spcPct val="0"/>
              </a:spcAft>
              <a:buFont typeface="Arial" charset="0"/>
              <a:buChar char="»"/>
              <a:defRPr sz="2000">
                <a:solidFill>
                  <a:schemeClr val="tx1"/>
                </a:solidFill>
                <a:latin typeface="Calibri" charset="0"/>
                <a:ea typeface="MS PGothic" charset="0"/>
                <a:cs typeface="MS PGothic" charset="0"/>
              </a:defRPr>
            </a:lvl9pPr>
          </a:lstStyle>
          <a:p>
            <a:pPr marL="342900" indent="-342900" eaLnBrk="1" hangingPunct="1">
              <a:buFont typeface="Arial"/>
              <a:buChar char="•"/>
              <a:defRPr/>
            </a:pPr>
            <a:r>
              <a:rPr lang="en-US" sz="2400" b="1" dirty="0">
                <a:solidFill>
                  <a:srgbClr val="376092"/>
                </a:solidFill>
                <a:latin typeface="Arial" charset="0"/>
              </a:rPr>
              <a:t>Disability is largely invisible at both undergraduate and graduate level nursing programs and in textbooks</a:t>
            </a:r>
          </a:p>
          <a:p>
            <a:pPr eaLnBrk="1" hangingPunct="1">
              <a:defRPr/>
            </a:pPr>
            <a:r>
              <a:rPr lang="en-US" sz="2400" b="1" dirty="0">
                <a:solidFill>
                  <a:srgbClr val="376092"/>
                </a:solidFill>
                <a:latin typeface="Arial" charset="0"/>
              </a:rPr>
              <a:t> </a:t>
            </a:r>
          </a:p>
          <a:p>
            <a:pPr marL="342900" indent="-342900" eaLnBrk="1" hangingPunct="1">
              <a:buFont typeface="Arial"/>
              <a:buChar char="•"/>
              <a:defRPr/>
            </a:pPr>
            <a:r>
              <a:rPr lang="en-US" sz="2400" b="1" dirty="0">
                <a:solidFill>
                  <a:srgbClr val="376092"/>
                </a:solidFill>
                <a:latin typeface="Arial" charset="0"/>
              </a:rPr>
              <a:t>Some faculty report teaching about it; their responses suggest otherwise</a:t>
            </a:r>
          </a:p>
          <a:p>
            <a:pPr marL="342900" indent="-342900" eaLnBrk="1" hangingPunct="1">
              <a:buFont typeface="Arial"/>
              <a:buChar char="•"/>
              <a:defRPr/>
            </a:pPr>
            <a:endParaRPr lang="en-US" sz="2400" b="1" dirty="0">
              <a:solidFill>
                <a:srgbClr val="376092"/>
              </a:solidFill>
              <a:latin typeface="Arial" charset="0"/>
            </a:endParaRPr>
          </a:p>
          <a:p>
            <a:pPr marL="342900" indent="-342900" eaLnBrk="1" hangingPunct="1">
              <a:buFont typeface="Arial"/>
              <a:buChar char="•"/>
              <a:defRPr/>
            </a:pPr>
            <a:r>
              <a:rPr lang="en-US" sz="2400" b="1" dirty="0">
                <a:solidFill>
                  <a:srgbClr val="376092"/>
                </a:solidFill>
                <a:latin typeface="Arial" charset="0"/>
              </a:rPr>
              <a:t>Faculty report that more important content would have to be deleted AND disability is not a very important issue</a:t>
            </a:r>
          </a:p>
          <a:p>
            <a:pPr marL="342900" indent="-342900" eaLnBrk="1" hangingPunct="1">
              <a:buFont typeface="Arial"/>
              <a:buChar char="•"/>
              <a:defRPr/>
            </a:pPr>
            <a:endParaRPr lang="en-US" sz="2400" b="1" dirty="0">
              <a:solidFill>
                <a:srgbClr val="376092"/>
              </a:solidFill>
              <a:latin typeface="Arial" charset="0"/>
            </a:endParaRPr>
          </a:p>
          <a:p>
            <a:pPr marL="342900" indent="-342900" eaLnBrk="1" hangingPunct="1">
              <a:buFont typeface="Arial"/>
              <a:buChar char="•"/>
              <a:defRPr/>
            </a:pPr>
            <a:r>
              <a:rPr lang="en-US" sz="2400" b="1" dirty="0">
                <a:solidFill>
                  <a:srgbClr val="376092"/>
                </a:solidFill>
                <a:latin typeface="Arial" charset="0"/>
              </a:rPr>
              <a:t>Students are not tested on it; therefore, it is not taught</a:t>
            </a:r>
          </a:p>
          <a:p>
            <a:pPr marL="342900" indent="-342900" eaLnBrk="1" hangingPunct="1">
              <a:buFont typeface="Arial"/>
              <a:buChar char="•"/>
              <a:defRPr/>
            </a:pPr>
            <a:endParaRPr lang="en-US" sz="2400" b="1" dirty="0">
              <a:solidFill>
                <a:srgbClr val="376092"/>
              </a:solidFill>
              <a:latin typeface="Arial" charset="0"/>
            </a:endParaRPr>
          </a:p>
          <a:p>
            <a:pPr marL="342900" indent="-342900" eaLnBrk="1" hangingPunct="1">
              <a:buFont typeface="Arial"/>
              <a:buChar char="•"/>
              <a:defRPr/>
            </a:pPr>
            <a:r>
              <a:rPr lang="en-US" sz="2400" b="1" dirty="0">
                <a:solidFill>
                  <a:srgbClr val="376092"/>
                </a:solidFill>
                <a:latin typeface="Arial" charset="0"/>
              </a:rPr>
              <a:t>Some faculty admitted that they never thought about it participating in study</a:t>
            </a:r>
          </a:p>
        </p:txBody>
      </p:sp>
      <p:sp>
        <p:nvSpPr>
          <p:cNvPr id="36868" name="TextBox 2">
            <a:extLst>
              <a:ext uri="{FF2B5EF4-FFF2-40B4-BE49-F238E27FC236}">
                <a16:creationId xmlns:a16="http://schemas.microsoft.com/office/drawing/2014/main" id="{A3EF4345-F8C2-112D-6174-56788AEDDD5A}"/>
              </a:ext>
            </a:extLst>
          </p:cNvPr>
          <p:cNvSpPr txBox="1">
            <a:spLocks noChangeArrowheads="1"/>
          </p:cNvSpPr>
          <p:nvPr/>
        </p:nvSpPr>
        <p:spPr bwMode="auto">
          <a:xfrm>
            <a:off x="685800" y="228600"/>
            <a:ext cx="7772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b="1">
                <a:solidFill>
                  <a:srgbClr val="000000"/>
                </a:solidFill>
                <a:latin typeface="Arial" panose="020B0604020202020204" pitchFamily="34" charset="0"/>
              </a:rPr>
              <a:t>Summary of Findings of 3 Studies:</a:t>
            </a:r>
          </a:p>
          <a:p>
            <a:pPr eaLnBrk="1" hangingPunct="1">
              <a:spcBef>
                <a:spcPct val="0"/>
              </a:spcBef>
              <a:buFontTx/>
              <a:buNone/>
            </a:pPr>
            <a:endParaRPr lang="en-US" altLang="en-US" sz="1600">
              <a:latin typeface="Arial" panose="020B0604020202020204" pitchFamily="34" charset="0"/>
            </a:endParaRPr>
          </a:p>
        </p:txBody>
      </p:sp>
      <p:sp>
        <p:nvSpPr>
          <p:cNvPr id="36869" name="Slide Number Placeholder 2">
            <a:extLst>
              <a:ext uri="{FF2B5EF4-FFF2-40B4-BE49-F238E27FC236}">
                <a16:creationId xmlns:a16="http://schemas.microsoft.com/office/drawing/2014/main" id="{9D0CFF9E-3C78-BFC3-0AD0-86AE9B760E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4C5AA2A-1AB3-4064-B6A5-D37B70D8C7DD}" type="slidenum">
              <a:rPr lang="en-US" altLang="en-US" sz="1200">
                <a:solidFill>
                  <a:srgbClr val="898989"/>
                </a:solidFill>
              </a:rPr>
              <a:pPr>
                <a:spcBef>
                  <a:spcPct val="0"/>
                </a:spcBef>
                <a:buFontTx/>
                <a:buNone/>
              </a:pPr>
              <a:t>21</a:t>
            </a:fld>
            <a:endParaRPr lang="en-US" altLang="en-US" sz="1200">
              <a:solidFill>
                <a:srgbClr val="898989"/>
              </a:solidFill>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a:extLst>
              <a:ext uri="{FF2B5EF4-FFF2-40B4-BE49-F238E27FC236}">
                <a16:creationId xmlns:a16="http://schemas.microsoft.com/office/drawing/2014/main" id="{E24BDCF5-3D4F-5A18-D900-19648A99A3EE}"/>
              </a:ext>
            </a:extLst>
          </p:cNvPr>
          <p:cNvSpPr txBox="1">
            <a:spLocks noChangeArrowheads="1"/>
          </p:cNvSpPr>
          <p:nvPr/>
        </p:nvSpPr>
        <p:spPr bwMode="auto">
          <a:xfrm>
            <a:off x="685800" y="838200"/>
            <a:ext cx="815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b="1">
                <a:solidFill>
                  <a:srgbClr val="2408CC"/>
                </a:solidFill>
                <a:latin typeface="Arial" panose="020B0604020202020204" pitchFamily="34" charset="0"/>
              </a:rPr>
              <a:t>      </a:t>
            </a:r>
            <a:r>
              <a:rPr lang="en-US" altLang="en-US" sz="3600" b="1">
                <a:solidFill>
                  <a:srgbClr val="000000"/>
                </a:solidFill>
                <a:latin typeface="Arial" panose="020B0604020202020204" pitchFamily="34" charset="0"/>
              </a:rPr>
              <a:t>Another View of Disability</a:t>
            </a:r>
          </a:p>
        </p:txBody>
      </p:sp>
      <p:sp>
        <p:nvSpPr>
          <p:cNvPr id="37891" name="Text Box 3">
            <a:extLst>
              <a:ext uri="{FF2B5EF4-FFF2-40B4-BE49-F238E27FC236}">
                <a16:creationId xmlns:a16="http://schemas.microsoft.com/office/drawing/2014/main" id="{DFE341B2-D0D1-6812-0D4E-ECB726AACABE}"/>
              </a:ext>
            </a:extLst>
          </p:cNvPr>
          <p:cNvSpPr txBox="1">
            <a:spLocks noChangeArrowheads="1"/>
          </p:cNvSpPr>
          <p:nvPr/>
        </p:nvSpPr>
        <p:spPr bwMode="auto">
          <a:xfrm>
            <a:off x="452438" y="2209800"/>
            <a:ext cx="826135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800" b="1">
              <a:solidFill>
                <a:schemeClr val="accent1"/>
              </a:solidFill>
              <a:latin typeface="Arial" panose="020B0604020202020204" pitchFamily="34" charset="0"/>
            </a:endParaRPr>
          </a:p>
          <a:p>
            <a:pPr eaLnBrk="1" hangingPunct="1">
              <a:spcBef>
                <a:spcPct val="0"/>
              </a:spcBef>
              <a:buFontTx/>
              <a:buNone/>
            </a:pPr>
            <a:r>
              <a:rPr lang="ja-JP" altLang="en-US" sz="2800" b="1">
                <a:solidFill>
                  <a:schemeClr val="accent1"/>
                </a:solidFill>
                <a:latin typeface="Arial" panose="020B0604020202020204" pitchFamily="34" charset="0"/>
              </a:rPr>
              <a:t>“</a:t>
            </a:r>
            <a:r>
              <a:rPr lang="en-US" altLang="ja-JP" sz="2800" b="1">
                <a:solidFill>
                  <a:schemeClr val="accent1"/>
                </a:solidFill>
                <a:latin typeface="Arial" panose="020B0604020202020204" pitchFamily="34" charset="0"/>
              </a:rPr>
              <a:t>Disability is a universal experience that affects</a:t>
            </a:r>
          </a:p>
          <a:p>
            <a:pPr eaLnBrk="1" hangingPunct="1">
              <a:spcBef>
                <a:spcPct val="0"/>
              </a:spcBef>
              <a:buFontTx/>
              <a:buNone/>
            </a:pPr>
            <a:r>
              <a:rPr lang="en-US" altLang="en-US" sz="2800" b="1">
                <a:solidFill>
                  <a:schemeClr val="accent1"/>
                </a:solidFill>
                <a:latin typeface="Arial" panose="020B0604020202020204" pitchFamily="34" charset="0"/>
              </a:rPr>
              <a:t>nearly everyone without exception at sometime</a:t>
            </a:r>
          </a:p>
          <a:p>
            <a:pPr eaLnBrk="1" hangingPunct="1">
              <a:spcBef>
                <a:spcPct val="0"/>
              </a:spcBef>
              <a:buFontTx/>
              <a:buNone/>
            </a:pPr>
            <a:r>
              <a:rPr lang="en-US" altLang="en-US" sz="2800" b="1">
                <a:solidFill>
                  <a:schemeClr val="accent1"/>
                </a:solidFill>
                <a:latin typeface="Arial" panose="020B0604020202020204" pitchFamily="34" charset="0"/>
              </a:rPr>
              <a:t>in their lives.</a:t>
            </a:r>
            <a:r>
              <a:rPr lang="ja-JP" altLang="en-US" sz="2800" b="1">
                <a:solidFill>
                  <a:schemeClr val="accent1"/>
                </a:solidFill>
                <a:latin typeface="Arial" panose="020B0604020202020204" pitchFamily="34" charset="0"/>
              </a:rPr>
              <a:t>”</a:t>
            </a:r>
            <a:endParaRPr lang="en-US" altLang="ja-JP" sz="2800" b="1">
              <a:solidFill>
                <a:schemeClr val="accent1"/>
              </a:solidFill>
              <a:latin typeface="Arial" panose="020B0604020202020204" pitchFamily="34" charset="0"/>
            </a:endParaRPr>
          </a:p>
          <a:p>
            <a:pPr eaLnBrk="1" hangingPunct="1">
              <a:spcBef>
                <a:spcPct val="0"/>
              </a:spcBef>
              <a:buFontTx/>
              <a:buNone/>
            </a:pPr>
            <a:endParaRPr lang="en-US" altLang="en-US" sz="2800" b="1">
              <a:latin typeface="Arial" panose="020B0604020202020204" pitchFamily="34" charset="0"/>
            </a:endParaRPr>
          </a:p>
          <a:p>
            <a:pPr eaLnBrk="1" hangingPunct="1">
              <a:spcBef>
                <a:spcPct val="0"/>
              </a:spcBef>
              <a:buFontTx/>
              <a:buNone/>
            </a:pPr>
            <a:r>
              <a:rPr lang="en-US" altLang="en-US" sz="1600">
                <a:latin typeface="Arial" panose="020B0604020202020204" pitchFamily="34" charset="0"/>
              </a:rPr>
              <a:t>						Kirschner &amp; Curry (2009)</a:t>
            </a:r>
            <a:endParaRPr lang="en-US" altLang="en-US" sz="2800" b="1">
              <a:latin typeface="Arial" panose="020B0604020202020204" pitchFamily="34" charset="0"/>
            </a:endParaRPr>
          </a:p>
          <a:p>
            <a:pPr eaLnBrk="1" hangingPunct="1">
              <a:spcBef>
                <a:spcPct val="0"/>
              </a:spcBef>
              <a:buFontTx/>
              <a:buNone/>
            </a:pPr>
            <a:endParaRPr lang="en-US" altLang="en-US" sz="2800" b="1" i="1">
              <a:solidFill>
                <a:srgbClr val="2408CC"/>
              </a:solidFill>
              <a:latin typeface="Arial" panose="020B0604020202020204" pitchFamily="34" charset="0"/>
            </a:endParaRPr>
          </a:p>
        </p:txBody>
      </p:sp>
      <p:pic>
        <p:nvPicPr>
          <p:cNvPr id="37892" name="Picture 2" descr="Close up of wheelchair">
            <a:extLst>
              <a:ext uri="{FF2B5EF4-FFF2-40B4-BE49-F238E27FC236}">
                <a16:creationId xmlns:a16="http://schemas.microsoft.com/office/drawing/2014/main" id="{CB523DAC-9582-1AC0-A6EB-BA7CC9CA0F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1763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3" name="Text Box 5">
            <a:extLst>
              <a:ext uri="{FF2B5EF4-FFF2-40B4-BE49-F238E27FC236}">
                <a16:creationId xmlns:a16="http://schemas.microsoft.com/office/drawing/2014/main" id="{633A69F8-6F84-E6D6-D62C-8885E41B2112}"/>
              </a:ext>
            </a:extLst>
          </p:cNvPr>
          <p:cNvSpPr txBox="1">
            <a:spLocks noChangeArrowheads="1"/>
          </p:cNvSpPr>
          <p:nvPr/>
        </p:nvSpPr>
        <p:spPr bwMode="auto">
          <a:xfrm>
            <a:off x="381000" y="5562600"/>
            <a:ext cx="845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600">
                <a:latin typeface="Arial" panose="020B0604020202020204" pitchFamily="34" charset="0"/>
              </a:rPr>
              <a:t>Kirschner, K. &amp; Curry, R. (2009). Educating health care professionals to care for patients      with Disabilities.  </a:t>
            </a:r>
            <a:r>
              <a:rPr lang="en-US" altLang="en-US" sz="1600" i="1">
                <a:latin typeface="Arial" panose="020B0604020202020204" pitchFamily="34" charset="0"/>
              </a:rPr>
              <a:t>Journal of the American Medical Association, 302</a:t>
            </a:r>
            <a:r>
              <a:rPr lang="en-US" altLang="en-US" sz="1600">
                <a:latin typeface="Arial" panose="020B0604020202020204" pitchFamily="34" charset="0"/>
              </a:rPr>
              <a:t>(12), 1334-1335.</a:t>
            </a:r>
            <a:r>
              <a:rPr lang="en-US" altLang="en-US" sz="1600" i="1">
                <a:latin typeface="Arial" panose="020B0604020202020204" pitchFamily="34" charset="0"/>
              </a:rPr>
              <a:t> </a:t>
            </a:r>
          </a:p>
        </p:txBody>
      </p:sp>
      <p:sp>
        <p:nvSpPr>
          <p:cNvPr id="37894" name="Slide Number Placeholder 1">
            <a:extLst>
              <a:ext uri="{FF2B5EF4-FFF2-40B4-BE49-F238E27FC236}">
                <a16:creationId xmlns:a16="http://schemas.microsoft.com/office/drawing/2014/main" id="{7D68DC99-1F4D-03CC-674B-3DC2F9BBE5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1DBE16C3-FE6F-49D3-8B24-244A38E44591}" type="slidenum">
              <a:rPr lang="en-US" altLang="en-US" sz="1200">
                <a:solidFill>
                  <a:srgbClr val="898989"/>
                </a:solidFill>
              </a:rPr>
              <a:pPr>
                <a:spcBef>
                  <a:spcPct val="0"/>
                </a:spcBef>
                <a:buFontTx/>
                <a:buNone/>
              </a:pPr>
              <a:t>22</a:t>
            </a:fld>
            <a:endParaRPr lang="en-US" altLang="en-US" sz="1200">
              <a:solidFill>
                <a:srgbClr val="898989"/>
              </a:solidFill>
            </a:endParaRPr>
          </a:p>
        </p:txBody>
      </p:sp>
    </p:spTree>
  </p:cSld>
  <p:clrMapOvr>
    <a:masterClrMapping/>
  </p:clrMapOvr>
  <p:transition spd="slow" advTm="28238"/>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95788396-DB15-503A-934E-867DAEBC1E23}"/>
              </a:ext>
            </a:extLst>
          </p:cNvPr>
          <p:cNvSpPr>
            <a:spLocks noGrp="1"/>
          </p:cNvSpPr>
          <p:nvPr>
            <p:ph type="title"/>
          </p:nvPr>
        </p:nvSpPr>
        <p:spPr>
          <a:xfrm>
            <a:off x="457200" y="0"/>
            <a:ext cx="8229600" cy="868363"/>
          </a:xfrm>
        </p:spPr>
        <p:txBody>
          <a:bodyPr/>
          <a:lstStyle/>
          <a:p>
            <a:r>
              <a:rPr lang="en-US" altLang="en-US" sz="3200" b="1">
                <a:latin typeface="Arial" panose="020B0604020202020204" pitchFamily="34" charset="0"/>
                <a:cs typeface="Arial" panose="020B0604020202020204" pitchFamily="34" charset="0"/>
              </a:rPr>
              <a:t>References</a:t>
            </a:r>
          </a:p>
        </p:txBody>
      </p:sp>
      <p:sp>
        <p:nvSpPr>
          <p:cNvPr id="38915" name="Content Placeholder 2">
            <a:extLst>
              <a:ext uri="{FF2B5EF4-FFF2-40B4-BE49-F238E27FC236}">
                <a16:creationId xmlns:a16="http://schemas.microsoft.com/office/drawing/2014/main" id="{C80AB29C-93AF-CEA1-D801-12B4E232D54B}"/>
              </a:ext>
            </a:extLst>
          </p:cNvPr>
          <p:cNvSpPr>
            <a:spLocks noGrp="1"/>
          </p:cNvSpPr>
          <p:nvPr>
            <p:ph idx="1"/>
          </p:nvPr>
        </p:nvSpPr>
        <p:spPr>
          <a:xfrm>
            <a:off x="228600" y="838200"/>
            <a:ext cx="8763000" cy="5867400"/>
          </a:xfrm>
        </p:spPr>
        <p:txBody>
          <a:bodyPr/>
          <a:lstStyle/>
          <a:p>
            <a:r>
              <a:rPr lang="en-US" altLang="en-US" sz="1800"/>
              <a:t>Goodall, C.J.  (1995). Is disability any business of nurse education? </a:t>
            </a:r>
            <a:r>
              <a:rPr lang="en-US" altLang="en-US" sz="1800" i="1"/>
              <a:t>Nurse Education Today. </a:t>
            </a:r>
            <a:r>
              <a:rPr lang="en-US" altLang="en-US" sz="1800"/>
              <a:t>15(5):323-7.</a:t>
            </a:r>
          </a:p>
          <a:p>
            <a:r>
              <a:rPr lang="en-US" altLang="en-US" sz="1800"/>
              <a:t>Kirschner, K. &amp; Curry, R. (2009). Educating health care professionals to care for patients with Disabilities.  </a:t>
            </a:r>
            <a:r>
              <a:rPr lang="en-US" altLang="en-US" sz="1800" i="1"/>
              <a:t>Journal of the American Medical Association, 302</a:t>
            </a:r>
            <a:r>
              <a:rPr lang="en-US" altLang="en-US" sz="1800"/>
              <a:t>(12), 1334-1335.</a:t>
            </a:r>
            <a:r>
              <a:rPr lang="en-US" altLang="en-US" sz="1800" i="1"/>
              <a:t> </a:t>
            </a:r>
            <a:endParaRPr lang="en-US" altLang="en-US" sz="1800"/>
          </a:p>
          <a:p>
            <a:r>
              <a:rPr lang="en-US" altLang="en-US" sz="1800"/>
              <a:t>Lam, W. Y. Gunukula, S. K., McGuigan, D., Isaiah, N., Symons, A. B. &amp; Akl, E. A. (2010). Validated instruments used to measure attitudes of healthcare students and professionals towards patients with physical disability: a systematic review. </a:t>
            </a:r>
            <a:r>
              <a:rPr lang="en-US" altLang="en-US" sz="1800" i="1"/>
              <a:t>Journal of Neuroengineering Rehabilitation. 7: 55. </a:t>
            </a:r>
          </a:p>
          <a:p>
            <a:r>
              <a:rPr lang="en-US" altLang="en-US" sz="1800"/>
              <a:t>Smeltzer, S. C. &amp; Bare, B.S. (2010). </a:t>
            </a:r>
            <a:r>
              <a:rPr lang="en-US" altLang="en-US" sz="1800" i="1"/>
              <a:t>Brunner &amp; Suddarth's textbook of medical-surgical nursing</a:t>
            </a:r>
            <a:r>
              <a:rPr lang="en-US" altLang="en-US" sz="1800"/>
              <a:t>. Philadelphia: Wolters Kluwer Health/Lippincott Williams &amp; Wilkins, Chapter 10</a:t>
            </a:r>
          </a:p>
          <a:p>
            <a:r>
              <a:rPr lang="en-US" altLang="en-US" sz="1800"/>
              <a:t>Smeltzer, S. C., Dolen, M. A., Robinson-Smith, G. &amp; Zimmerman, V. (2005). Integration of disability-related content in nursing curricula. </a:t>
            </a:r>
            <a:r>
              <a:rPr lang="en-US" altLang="en-US" sz="1800" i="1"/>
              <a:t>Nursing Education Perspectives. 26(4), </a:t>
            </a:r>
            <a:r>
              <a:rPr lang="en-US" altLang="en-US" sz="1800"/>
              <a:t>210-216. </a:t>
            </a:r>
          </a:p>
          <a:p>
            <a:r>
              <a:rPr lang="en-US" altLang="en-US" sz="1800"/>
              <a:t>Smeltzer, S. C., Robinson-Smith, F., Dolen, M. A., Duffin, J. &amp; Al-Maqbali, M. (2010). Disability-related content in nursing textbooks. </a:t>
            </a:r>
            <a:r>
              <a:rPr lang="en-US" altLang="en-US" sz="1800" i="1"/>
              <a:t>Nursing Education Perspectives. </a:t>
            </a:r>
            <a:r>
              <a:rPr lang="en-US" altLang="en-US" sz="1800"/>
              <a:t>31(3), 148-155. </a:t>
            </a:r>
          </a:p>
          <a:p>
            <a:r>
              <a:rPr lang="en-US" altLang="en-US" sz="1800"/>
              <a:t>Smeltzer, S. C., Avery, C. &amp; Haynor, P. (2012). Interactions of people with disabilities with nursing staff during hospitalization. </a:t>
            </a:r>
            <a:r>
              <a:rPr lang="en-US" altLang="en-US" sz="1800" i="1"/>
              <a:t>American Journal of Nursing, 112 </a:t>
            </a:r>
            <a:r>
              <a:rPr lang="en-US" altLang="en-US" sz="1800"/>
              <a:t>(4), 30-37. DOI:10.1097/01.NAJ.0000413454.07369.e3 </a:t>
            </a:r>
          </a:p>
        </p:txBody>
      </p:sp>
      <p:sp>
        <p:nvSpPr>
          <p:cNvPr id="38916" name="Slide Number Placeholder 1">
            <a:extLst>
              <a:ext uri="{FF2B5EF4-FFF2-40B4-BE49-F238E27FC236}">
                <a16:creationId xmlns:a16="http://schemas.microsoft.com/office/drawing/2014/main" id="{E4D47A91-2B92-A779-6612-F0DF180ADDB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9A7947F-FA3B-4DF8-8CDE-040F5C8EDC0A}" type="slidenum">
              <a:rPr lang="en-US" altLang="en-US" sz="1200">
                <a:solidFill>
                  <a:srgbClr val="898989"/>
                </a:solidFill>
              </a:rPr>
              <a:pPr>
                <a:spcBef>
                  <a:spcPct val="0"/>
                </a:spcBef>
                <a:buFontTx/>
                <a:buNone/>
              </a:pPr>
              <a:t>23</a:t>
            </a:fld>
            <a:endParaRPr lang="en-US" altLang="en-US" sz="1200">
              <a:solidFill>
                <a:srgbClr val="89898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94AC5958-330C-312B-90F7-E7E9205BFA39}"/>
              </a:ext>
            </a:extLst>
          </p:cNvPr>
          <p:cNvSpPr>
            <a:spLocks noGrp="1"/>
          </p:cNvSpPr>
          <p:nvPr>
            <p:ph type="title" idx="4294967295"/>
          </p:nvPr>
        </p:nvSpPr>
        <p:spPr>
          <a:xfrm>
            <a:off x="381000" y="3276600"/>
            <a:ext cx="8229600" cy="1143000"/>
          </a:xfrm>
        </p:spPr>
        <p:txBody>
          <a:bodyPr/>
          <a:lstStyle/>
          <a:p>
            <a:pPr algn="l"/>
            <a:r>
              <a:rPr lang="en-US" altLang="en-US" sz="2400" b="1">
                <a:solidFill>
                  <a:schemeClr val="tx2"/>
                </a:solidFill>
              </a:rPr>
              <a:t> </a:t>
            </a:r>
            <a:br>
              <a:rPr lang="en-US" altLang="en-US" sz="2400" b="1">
                <a:solidFill>
                  <a:schemeClr val="tx2"/>
                </a:solidFill>
              </a:rPr>
            </a:br>
            <a:br>
              <a:rPr lang="en-US" altLang="en-US" sz="2400" b="1">
                <a:solidFill>
                  <a:schemeClr val="tx2"/>
                </a:solidFill>
              </a:rPr>
            </a:br>
            <a:r>
              <a:rPr lang="en-US" altLang="en-US" sz="2400"/>
              <a:t>5) Identify key research findings related to the quality of health care of persons with disability.</a:t>
            </a:r>
            <a:br>
              <a:rPr lang="en-US" altLang="en-US" sz="2400"/>
            </a:br>
            <a:br>
              <a:rPr lang="en-US" altLang="en-US" sz="2400"/>
            </a:br>
            <a:r>
              <a:rPr lang="en-US" altLang="en-US" sz="2400"/>
              <a:t>6)  Identify two federal agencies and professional organizations that have called for health care professions educators to improve the knowledge, skills and attitudes of health care professionals about caring for persons with disability. </a:t>
            </a:r>
            <a:br>
              <a:rPr lang="en-US" altLang="en-US" sz="2400"/>
            </a:br>
            <a:br>
              <a:rPr lang="en-US" altLang="en-US" sz="2400"/>
            </a:br>
            <a:r>
              <a:rPr lang="en-US" altLang="en-US" sz="2400"/>
              <a:t>7) Describe the role of the nursing profession and nursing education in the care of patients with disability</a:t>
            </a:r>
            <a:br>
              <a:rPr lang="en-US" altLang="en-US" sz="4000"/>
            </a:br>
            <a:br>
              <a:rPr lang="en-US" altLang="en-US" sz="4000" b="1">
                <a:solidFill>
                  <a:schemeClr val="tx2"/>
                </a:solidFill>
              </a:rPr>
            </a:br>
            <a:endParaRPr lang="en-US" altLang="en-US" sz="4000"/>
          </a:p>
        </p:txBody>
      </p:sp>
      <p:sp>
        <p:nvSpPr>
          <p:cNvPr id="8195" name="Rectangle 1">
            <a:extLst>
              <a:ext uri="{FF2B5EF4-FFF2-40B4-BE49-F238E27FC236}">
                <a16:creationId xmlns:a16="http://schemas.microsoft.com/office/drawing/2014/main" id="{487DFB64-D8BA-8C60-7737-1319A4299842}"/>
              </a:ext>
            </a:extLst>
          </p:cNvPr>
          <p:cNvSpPr>
            <a:spLocks noChangeArrowheads="1"/>
          </p:cNvSpPr>
          <p:nvPr/>
        </p:nvSpPr>
        <p:spPr bwMode="auto">
          <a:xfrm>
            <a:off x="1447800" y="914400"/>
            <a:ext cx="4905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US" altLang="en-US" sz="2400" b="1">
                <a:latin typeface="Arial" panose="020B0604020202020204" pitchFamily="34" charset="0"/>
              </a:rPr>
              <a:t>Learning Objectives…continued</a:t>
            </a:r>
          </a:p>
        </p:txBody>
      </p:sp>
    </p:spTree>
  </p:cSld>
  <p:clrMapOvr>
    <a:masterClrMapping/>
  </p:clrMapOvr>
  <p:transition spd="slow" advTm="54545"/>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AC526E4-EEA0-F868-2BE6-0010E646075B}"/>
              </a:ext>
            </a:extLst>
          </p:cNvPr>
          <p:cNvSpPr>
            <a:spLocks noGrp="1"/>
          </p:cNvSpPr>
          <p:nvPr>
            <p:ph type="title" idx="4294967295"/>
          </p:nvPr>
        </p:nvSpPr>
        <p:spPr>
          <a:xfrm>
            <a:off x="304800" y="76200"/>
            <a:ext cx="8229600" cy="1143000"/>
          </a:xfrm>
        </p:spPr>
        <p:txBody>
          <a:bodyPr/>
          <a:lstStyle/>
          <a:p>
            <a:pPr eaLnBrk="1" hangingPunct="1"/>
            <a:r>
              <a:rPr lang="en-US" altLang="en-US" sz="4000" b="1"/>
              <a:t>Prevalence of Disabilities</a:t>
            </a:r>
            <a:br>
              <a:rPr lang="en-US" altLang="en-US" sz="4000" b="1">
                <a:solidFill>
                  <a:schemeClr val="tx2"/>
                </a:solidFill>
              </a:rPr>
            </a:br>
            <a:endParaRPr lang="en-US" altLang="en-US" sz="4000"/>
          </a:p>
        </p:txBody>
      </p:sp>
      <p:graphicFrame>
        <p:nvGraphicFramePr>
          <p:cNvPr id="10243" name="Object 3">
            <a:extLst>
              <a:ext uri="{FF2B5EF4-FFF2-40B4-BE49-F238E27FC236}">
                <a16:creationId xmlns:a16="http://schemas.microsoft.com/office/drawing/2014/main" id="{21DAFF98-5037-DF1D-92CF-60F70D88901B}"/>
              </a:ext>
            </a:extLst>
          </p:cNvPr>
          <p:cNvGraphicFramePr>
            <a:graphicFrameLocks noChangeAspect="1"/>
          </p:cNvGraphicFramePr>
          <p:nvPr/>
        </p:nvGraphicFramePr>
        <p:xfrm>
          <a:off x="990600" y="1447800"/>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10243" name="Object 3">
                        <a:extLst>
                          <a:ext uri="{FF2B5EF4-FFF2-40B4-BE49-F238E27FC236}">
                            <a16:creationId xmlns:a16="http://schemas.microsoft.com/office/drawing/2014/main" id="{21DAFF98-5037-DF1D-92CF-60F70D88901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447800"/>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244" name="Text Box 4">
            <a:extLst>
              <a:ext uri="{FF2B5EF4-FFF2-40B4-BE49-F238E27FC236}">
                <a16:creationId xmlns:a16="http://schemas.microsoft.com/office/drawing/2014/main" id="{F603AF37-F9EC-3C6A-D1FC-38195E8724FA}"/>
              </a:ext>
            </a:extLst>
          </p:cNvPr>
          <p:cNvSpPr txBox="1">
            <a:spLocks noChangeArrowheads="1"/>
          </p:cNvSpPr>
          <p:nvPr/>
        </p:nvSpPr>
        <p:spPr bwMode="auto">
          <a:xfrm>
            <a:off x="228600" y="838200"/>
            <a:ext cx="8296275" cy="555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tabLst>
                <a:tab pos="406400"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406400"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406400"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4pPr>
            <a:lvl5pPr marL="2341563" indent="-279400">
              <a:spcBef>
                <a:spcPct val="20000"/>
              </a:spcBef>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5pPr>
            <a:lvl6pPr marL="2798763" indent="-279400" eaLnBrk="0" fontAlgn="base" hangingPunct="0">
              <a:spcBef>
                <a:spcPct val="20000"/>
              </a:spcBef>
              <a:spcAft>
                <a:spcPct val="0"/>
              </a:spcAft>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6pPr>
            <a:lvl7pPr marL="3255963" indent="-279400" eaLnBrk="0" fontAlgn="base" hangingPunct="0">
              <a:spcBef>
                <a:spcPct val="20000"/>
              </a:spcBef>
              <a:spcAft>
                <a:spcPct val="0"/>
              </a:spcAft>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7pPr>
            <a:lvl8pPr marL="3713163" indent="-279400" eaLnBrk="0" fontAlgn="base" hangingPunct="0">
              <a:spcBef>
                <a:spcPct val="20000"/>
              </a:spcBef>
              <a:spcAft>
                <a:spcPct val="0"/>
              </a:spcAft>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8pPr>
            <a:lvl9pPr marL="4170363" indent="-279400" eaLnBrk="0" fontAlgn="base" hangingPunct="0">
              <a:spcBef>
                <a:spcPct val="20000"/>
              </a:spcBef>
              <a:spcAft>
                <a:spcPct val="0"/>
              </a:spcAft>
              <a:buFont typeface="Arial" panose="020B0604020202020204" pitchFamily="34" charset="0"/>
              <a:buChar char="»"/>
              <a:tabLst>
                <a:tab pos="406400"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
                <a:srgbClr val="D00435"/>
              </a:buClr>
              <a:buFont typeface="Wingdings" panose="05000000000000000000" pitchFamily="2" charset="2"/>
              <a:buChar char="§"/>
            </a:pPr>
            <a:r>
              <a:rPr lang="en-US" altLang="en-US" sz="2400" b="1">
                <a:solidFill>
                  <a:schemeClr val="accent1"/>
                </a:solidFill>
                <a:latin typeface="Arial" panose="020B0604020202020204" pitchFamily="34" charset="0"/>
              </a:rPr>
              <a:t> </a:t>
            </a:r>
            <a:r>
              <a:rPr lang="en-US" altLang="en-US" b="1">
                <a:solidFill>
                  <a:schemeClr val="accent1"/>
                </a:solidFill>
                <a:latin typeface="Arial" panose="020B0604020202020204" pitchFamily="34" charset="0"/>
              </a:rPr>
              <a:t>	</a:t>
            </a:r>
            <a:r>
              <a:rPr lang="en-US" altLang="en-US" sz="2800" b="1">
                <a:solidFill>
                  <a:srgbClr val="376092"/>
                </a:solidFill>
                <a:latin typeface="Arial" panose="020B0604020202020204" pitchFamily="34" charset="0"/>
              </a:rPr>
              <a:t>~ 60 million people in the U.S. and 1 billion 	worldwide live with one or more disabilities </a:t>
            </a:r>
          </a:p>
          <a:p>
            <a:pPr eaLnBrk="1" hangingPunct="1">
              <a:spcBef>
                <a:spcPct val="0"/>
              </a:spcBef>
              <a:buClr>
                <a:srgbClr val="D00435"/>
              </a:buClr>
              <a:buFont typeface="Wingdings" panose="05000000000000000000" pitchFamily="2" charset="2"/>
              <a:buNone/>
            </a:pPr>
            <a:endParaRPr lang="en-US" altLang="en-US" sz="1600" b="1">
              <a:solidFill>
                <a:srgbClr val="376092"/>
              </a:solidFill>
              <a:latin typeface="Arial" panose="020B0604020202020204" pitchFamily="34" charset="0"/>
            </a:endParaRPr>
          </a:p>
          <a:p>
            <a:pPr eaLnBrk="1" hangingPunct="1">
              <a:spcBef>
                <a:spcPct val="0"/>
              </a:spcBef>
              <a:buClr>
                <a:srgbClr val="D00435"/>
              </a:buClr>
              <a:buFont typeface="Wingdings" panose="05000000000000000000" pitchFamily="2" charset="2"/>
              <a:buChar char="§"/>
            </a:pPr>
            <a:r>
              <a:rPr lang="en-US" altLang="en-US" sz="2800" b="1">
                <a:solidFill>
                  <a:srgbClr val="376092"/>
                </a:solidFill>
                <a:latin typeface="Arial" panose="020B0604020202020204" pitchFamily="34" charset="0"/>
              </a:rPr>
              <a:t>  One in every 4 or 5 people (20% - 25%) lives 	with one or more disabilities</a:t>
            </a:r>
          </a:p>
          <a:p>
            <a:pPr eaLnBrk="1" hangingPunct="1">
              <a:spcBef>
                <a:spcPct val="0"/>
              </a:spcBef>
              <a:buClr>
                <a:srgbClr val="D00435"/>
              </a:buClr>
              <a:buFont typeface="Wingdings" panose="05000000000000000000" pitchFamily="2" charset="2"/>
              <a:buNone/>
            </a:pPr>
            <a:endParaRPr lang="en-US" altLang="en-US" sz="1600" b="1">
              <a:solidFill>
                <a:srgbClr val="376092"/>
              </a:solidFill>
              <a:latin typeface="Arial" panose="020B0604020202020204" pitchFamily="34" charset="0"/>
            </a:endParaRPr>
          </a:p>
          <a:p>
            <a:pPr eaLnBrk="1" hangingPunct="1">
              <a:spcBef>
                <a:spcPct val="0"/>
              </a:spcBef>
              <a:buClr>
                <a:srgbClr val="D00435"/>
              </a:buClr>
              <a:buFont typeface="Wingdings" panose="05000000000000000000" pitchFamily="2" charset="2"/>
              <a:buChar char="§"/>
            </a:pPr>
            <a:r>
              <a:rPr lang="en-US" altLang="en-US" sz="2800" b="1">
                <a:solidFill>
                  <a:srgbClr val="376092"/>
                </a:solidFill>
                <a:latin typeface="Arial" panose="020B0604020202020204" pitchFamily="34" charset="0"/>
              </a:rPr>
              <a:t>  Disability occurs across the life span</a:t>
            </a:r>
          </a:p>
          <a:p>
            <a:pPr eaLnBrk="1" hangingPunct="1">
              <a:spcBef>
                <a:spcPct val="0"/>
              </a:spcBef>
              <a:buClr>
                <a:srgbClr val="D00435"/>
              </a:buClr>
              <a:buFontTx/>
              <a:buNone/>
            </a:pPr>
            <a:endParaRPr lang="en-US" altLang="en-US" sz="800" b="1">
              <a:solidFill>
                <a:srgbClr val="376092"/>
              </a:solidFill>
              <a:latin typeface="Arial" panose="020B0604020202020204" pitchFamily="34" charset="0"/>
            </a:endParaRPr>
          </a:p>
          <a:p>
            <a:pPr lvl="3" eaLnBrk="1" hangingPunct="1">
              <a:lnSpc>
                <a:spcPct val="110000"/>
              </a:lnSpc>
              <a:spcBef>
                <a:spcPct val="0"/>
              </a:spcBef>
              <a:buClr>
                <a:srgbClr val="D00435"/>
              </a:buClr>
              <a:buFont typeface="Wingdings" panose="05000000000000000000" pitchFamily="2" charset="2"/>
              <a:buChar char="§"/>
            </a:pPr>
            <a:r>
              <a:rPr lang="en-US" altLang="en-US" sz="2200" b="1">
                <a:solidFill>
                  <a:srgbClr val="376092"/>
                </a:solidFill>
                <a:latin typeface="Arial" panose="020B0604020202020204" pitchFamily="34" charset="0"/>
              </a:rPr>
              <a:t> 13.9% of children</a:t>
            </a:r>
          </a:p>
          <a:p>
            <a:pPr lvl="3" eaLnBrk="1" hangingPunct="1">
              <a:lnSpc>
                <a:spcPct val="110000"/>
              </a:lnSpc>
              <a:spcBef>
                <a:spcPct val="0"/>
              </a:spcBef>
              <a:buClr>
                <a:srgbClr val="D00435"/>
              </a:buClr>
              <a:buFont typeface="Wingdings" panose="05000000000000000000" pitchFamily="2" charset="2"/>
              <a:buChar char="§"/>
            </a:pPr>
            <a:r>
              <a:rPr lang="en-US" altLang="en-US" sz="2200" b="1">
                <a:solidFill>
                  <a:srgbClr val="376092"/>
                </a:solidFill>
                <a:latin typeface="Arial" panose="020B0604020202020204" pitchFamily="34" charset="0"/>
              </a:rPr>
              <a:t> 11.0% of 18 - 44 year olds</a:t>
            </a:r>
          </a:p>
          <a:p>
            <a:pPr lvl="3" eaLnBrk="1" hangingPunct="1">
              <a:lnSpc>
                <a:spcPct val="110000"/>
              </a:lnSpc>
              <a:spcBef>
                <a:spcPct val="0"/>
              </a:spcBef>
              <a:buClr>
                <a:srgbClr val="D00435"/>
              </a:buClr>
              <a:buFont typeface="Wingdings" panose="05000000000000000000" pitchFamily="2" charset="2"/>
              <a:buChar char="§"/>
            </a:pPr>
            <a:r>
              <a:rPr lang="en-US" altLang="en-US" sz="2200" b="1">
                <a:solidFill>
                  <a:srgbClr val="376092"/>
                </a:solidFill>
                <a:latin typeface="Arial" panose="020B0604020202020204" pitchFamily="34" charset="0"/>
              </a:rPr>
              <a:t> 23.9% of 45 - 64 year olds</a:t>
            </a:r>
          </a:p>
          <a:p>
            <a:pPr lvl="3" eaLnBrk="1" hangingPunct="1">
              <a:lnSpc>
                <a:spcPct val="110000"/>
              </a:lnSpc>
              <a:spcBef>
                <a:spcPct val="0"/>
              </a:spcBef>
              <a:buClr>
                <a:srgbClr val="D00435"/>
              </a:buClr>
              <a:buFont typeface="Wingdings" panose="05000000000000000000" pitchFamily="2" charset="2"/>
              <a:buChar char="§"/>
            </a:pPr>
            <a:r>
              <a:rPr lang="en-US" altLang="en-US" sz="2200" b="1">
                <a:solidFill>
                  <a:srgbClr val="376092"/>
                </a:solidFill>
                <a:latin typeface="Arial" panose="020B0604020202020204" pitchFamily="34" charset="0"/>
              </a:rPr>
              <a:t> 51.8% of those </a:t>
            </a:r>
            <a:r>
              <a:rPr lang="en-US" altLang="en-US" sz="2200" b="1" u="sng">
                <a:solidFill>
                  <a:srgbClr val="376092"/>
                </a:solidFill>
                <a:latin typeface="Arial" panose="020B0604020202020204" pitchFamily="34" charset="0"/>
              </a:rPr>
              <a:t>&gt;</a:t>
            </a:r>
            <a:r>
              <a:rPr lang="en-US" altLang="en-US" sz="2200" b="1">
                <a:solidFill>
                  <a:srgbClr val="376092"/>
                </a:solidFill>
                <a:latin typeface="Arial" panose="020B0604020202020204" pitchFamily="34" charset="0"/>
              </a:rPr>
              <a:t> 65 years</a:t>
            </a:r>
          </a:p>
          <a:p>
            <a:pPr lvl="4" eaLnBrk="1" hangingPunct="1">
              <a:lnSpc>
                <a:spcPct val="110000"/>
              </a:lnSpc>
              <a:spcBef>
                <a:spcPct val="0"/>
              </a:spcBef>
              <a:buClr>
                <a:srgbClr val="D00435"/>
              </a:buClr>
              <a:buFont typeface="Wingdings" panose="05000000000000000000" pitchFamily="2" charset="2"/>
              <a:buChar char="§"/>
            </a:pPr>
            <a:r>
              <a:rPr lang="en-US" altLang="en-US" b="1">
                <a:solidFill>
                  <a:srgbClr val="376092"/>
                </a:solidFill>
                <a:latin typeface="Arial" panose="020B0604020202020204" pitchFamily="34" charset="0"/>
              </a:rPr>
              <a:t>44.8% of 65-74 year olds</a:t>
            </a:r>
          </a:p>
          <a:p>
            <a:pPr lvl="4" eaLnBrk="1" hangingPunct="1">
              <a:lnSpc>
                <a:spcPct val="110000"/>
              </a:lnSpc>
              <a:spcBef>
                <a:spcPct val="0"/>
              </a:spcBef>
              <a:buClr>
                <a:srgbClr val="D00435"/>
              </a:buClr>
              <a:buFont typeface="Wingdings" panose="05000000000000000000" pitchFamily="2" charset="2"/>
              <a:buChar char="§"/>
            </a:pPr>
            <a:r>
              <a:rPr lang="en-US" altLang="en-US" b="1">
                <a:solidFill>
                  <a:srgbClr val="376092"/>
                </a:solidFill>
                <a:latin typeface="Arial" panose="020B0604020202020204" pitchFamily="34" charset="0"/>
              </a:rPr>
              <a:t>63.7% of 75-84 year olds</a:t>
            </a:r>
          </a:p>
          <a:p>
            <a:pPr lvl="4" eaLnBrk="1" hangingPunct="1">
              <a:lnSpc>
                <a:spcPct val="110000"/>
              </a:lnSpc>
              <a:spcBef>
                <a:spcPct val="0"/>
              </a:spcBef>
              <a:buClr>
                <a:srgbClr val="D00435"/>
              </a:buClr>
              <a:buFont typeface="Wingdings" panose="05000000000000000000" pitchFamily="2" charset="2"/>
              <a:buChar char="§"/>
            </a:pPr>
            <a:r>
              <a:rPr lang="en-US" altLang="en-US" b="1">
                <a:solidFill>
                  <a:srgbClr val="376092"/>
                </a:solidFill>
                <a:latin typeface="Arial" panose="020B0604020202020204" pitchFamily="34" charset="0"/>
              </a:rPr>
              <a:t>84.2% for frail elderly </a:t>
            </a:r>
          </a:p>
        </p:txBody>
      </p:sp>
    </p:spTree>
  </p:cSld>
  <p:clrMapOvr>
    <a:masterClrMapping/>
  </p:clrMapOvr>
  <p:transition spd="slow" advTm="54545"/>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290" name="Object 2">
            <a:extLst>
              <a:ext uri="{FF2B5EF4-FFF2-40B4-BE49-F238E27FC236}">
                <a16:creationId xmlns:a16="http://schemas.microsoft.com/office/drawing/2014/main" id="{73EF7EB6-15C0-F775-EED5-3E0E731D95D6}"/>
              </a:ext>
            </a:extLst>
          </p:cNvPr>
          <p:cNvGraphicFramePr>
            <a:graphicFrameLocks noChangeAspect="1"/>
          </p:cNvGraphicFramePr>
          <p:nvPr/>
        </p:nvGraphicFramePr>
        <p:xfrm>
          <a:off x="1524000" y="1395413"/>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12290" name="Object 2">
                        <a:extLst>
                          <a:ext uri="{FF2B5EF4-FFF2-40B4-BE49-F238E27FC236}">
                            <a16:creationId xmlns:a16="http://schemas.microsoft.com/office/drawing/2014/main" id="{73EF7EB6-15C0-F775-EED5-3E0E731D95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395413"/>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2291" name="Rectangle 3">
            <a:extLst>
              <a:ext uri="{FF2B5EF4-FFF2-40B4-BE49-F238E27FC236}">
                <a16:creationId xmlns:a16="http://schemas.microsoft.com/office/drawing/2014/main" id="{EF79A81C-D514-3BE2-44BF-67D94F24A0FD}"/>
              </a:ext>
            </a:extLst>
          </p:cNvPr>
          <p:cNvSpPr>
            <a:spLocks noChangeArrowheads="1"/>
          </p:cNvSpPr>
          <p:nvPr/>
        </p:nvSpPr>
        <p:spPr bwMode="auto">
          <a:xfrm>
            <a:off x="228600" y="1741488"/>
            <a:ext cx="8610600" cy="409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rgbClr val="2408CC"/>
                </a:solidFill>
                <a:latin typeface="Arial" panose="020B0604020202020204" pitchFamily="34" charset="0"/>
              </a:rPr>
              <a:t>                </a:t>
            </a:r>
            <a:r>
              <a:rPr lang="en-US" altLang="en-US" b="1" dirty="0">
                <a:solidFill>
                  <a:srgbClr val="2408CC"/>
                </a:solidFill>
                <a:latin typeface="Arial" panose="020B0604020202020204" pitchFamily="34" charset="0"/>
              </a:rPr>
              <a:t>ADA</a:t>
            </a:r>
            <a:r>
              <a:rPr lang="ja-JP" altLang="en-US" b="1" dirty="0">
                <a:solidFill>
                  <a:srgbClr val="2408CC"/>
                </a:solidFill>
                <a:latin typeface="Arial" panose="020B0604020202020204" pitchFamily="34" charset="0"/>
              </a:rPr>
              <a:t>’</a:t>
            </a:r>
            <a:r>
              <a:rPr lang="en-US" altLang="ja-JP" b="1" dirty="0">
                <a:solidFill>
                  <a:srgbClr val="2408CC"/>
                </a:solidFill>
                <a:latin typeface="Arial" panose="020B0604020202020204" pitchFamily="34" charset="0"/>
              </a:rPr>
              <a:t>s Definition of Disability:</a:t>
            </a:r>
          </a:p>
          <a:p>
            <a:pPr eaLnBrk="1" hangingPunct="1">
              <a:spcBef>
                <a:spcPct val="0"/>
              </a:spcBef>
              <a:buFontTx/>
              <a:buNone/>
            </a:pPr>
            <a:endParaRPr lang="en-US" altLang="en-US" sz="2800" b="1" dirty="0">
              <a:solidFill>
                <a:srgbClr val="2408CC"/>
              </a:solidFill>
              <a:latin typeface="Arial" panose="020B0604020202020204" pitchFamily="34" charset="0"/>
            </a:endParaRPr>
          </a:p>
          <a:p>
            <a:pPr eaLnBrk="1" hangingPunct="1">
              <a:spcBef>
                <a:spcPct val="0"/>
              </a:spcBef>
            </a:pPr>
            <a:r>
              <a:rPr lang="en-US" altLang="en-US" sz="2800" b="1" dirty="0">
                <a:solidFill>
                  <a:schemeClr val="accent1"/>
                </a:solidFill>
                <a:latin typeface="Arial" panose="020B0604020202020204" pitchFamily="34" charset="0"/>
              </a:rPr>
              <a:t>A physical or mental impairment that substantially limits one or more major life activities;</a:t>
            </a:r>
          </a:p>
          <a:p>
            <a:pPr eaLnBrk="1" hangingPunct="1">
              <a:spcBef>
                <a:spcPct val="0"/>
              </a:spcBef>
            </a:pPr>
            <a:endParaRPr lang="en-US" altLang="en-US" sz="1600" b="1" dirty="0">
              <a:solidFill>
                <a:schemeClr val="accent1"/>
              </a:solidFill>
              <a:latin typeface="Arial" panose="020B0604020202020204" pitchFamily="34" charset="0"/>
            </a:endParaRPr>
          </a:p>
          <a:p>
            <a:pPr eaLnBrk="1" hangingPunct="1">
              <a:spcBef>
                <a:spcPct val="0"/>
              </a:spcBef>
            </a:pPr>
            <a:r>
              <a:rPr lang="en-US" altLang="en-US" sz="2800" b="1" dirty="0">
                <a:solidFill>
                  <a:schemeClr val="accent1"/>
                </a:solidFill>
                <a:latin typeface="Arial" panose="020B0604020202020204" pitchFamily="34" charset="0"/>
              </a:rPr>
              <a:t>a record or history of such an impairment; </a:t>
            </a:r>
            <a:r>
              <a:rPr lang="en-US" altLang="en-US" sz="2800" b="1" i="1" dirty="0">
                <a:solidFill>
                  <a:schemeClr val="accent1"/>
                </a:solidFill>
                <a:latin typeface="Arial" panose="020B0604020202020204" pitchFamily="34" charset="0"/>
              </a:rPr>
              <a:t>or </a:t>
            </a:r>
          </a:p>
          <a:p>
            <a:pPr eaLnBrk="1" hangingPunct="1">
              <a:spcBef>
                <a:spcPct val="0"/>
              </a:spcBef>
            </a:pPr>
            <a:endParaRPr lang="en-US" altLang="en-US" sz="1600" b="1" i="1" dirty="0">
              <a:solidFill>
                <a:schemeClr val="accent1"/>
              </a:solidFill>
              <a:latin typeface="Arial" panose="020B0604020202020204" pitchFamily="34" charset="0"/>
            </a:endParaRPr>
          </a:p>
          <a:p>
            <a:pPr eaLnBrk="1" hangingPunct="1">
              <a:spcBef>
                <a:spcPct val="0"/>
              </a:spcBef>
            </a:pPr>
            <a:r>
              <a:rPr lang="en-US" altLang="en-US" sz="2800" b="1" dirty="0">
                <a:solidFill>
                  <a:schemeClr val="accent1"/>
                </a:solidFill>
                <a:latin typeface="Arial" panose="020B0604020202020204" pitchFamily="34" charset="0"/>
              </a:rPr>
              <a:t>is regarded/perceived by others as having such an impairment</a:t>
            </a:r>
          </a:p>
        </p:txBody>
      </p:sp>
      <p:sp>
        <p:nvSpPr>
          <p:cNvPr id="12292" name="Text Box 4">
            <a:extLst>
              <a:ext uri="{FF2B5EF4-FFF2-40B4-BE49-F238E27FC236}">
                <a16:creationId xmlns:a16="http://schemas.microsoft.com/office/drawing/2014/main" id="{9C3626E5-7E87-8B26-8FD7-9165537ECDA7}"/>
              </a:ext>
            </a:extLst>
          </p:cNvPr>
          <p:cNvSpPr txBox="1">
            <a:spLocks noChangeArrowheads="1"/>
          </p:cNvSpPr>
          <p:nvPr/>
        </p:nvSpPr>
        <p:spPr bwMode="auto">
          <a:xfrm>
            <a:off x="1905000" y="685800"/>
            <a:ext cx="5029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b="1">
                <a:latin typeface="Arial" panose="020B0604020202020204" pitchFamily="34" charset="0"/>
              </a:rPr>
              <a:t>Disability Defined</a:t>
            </a:r>
          </a:p>
        </p:txBody>
      </p:sp>
      <p:pic>
        <p:nvPicPr>
          <p:cNvPr id="12293" name="Picture 5" descr="Villanova University College of Nursing logo">
            <a:extLst>
              <a:ext uri="{FF2B5EF4-FFF2-40B4-BE49-F238E27FC236}">
                <a16:creationId xmlns:a16="http://schemas.microsoft.com/office/drawing/2014/main" id="{95061E59-04C9-97DB-BC1F-841845A63F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228600"/>
            <a:ext cx="990600"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4" name="Picture 2" descr="Close-up of a wheelchair">
            <a:extLst>
              <a:ext uri="{FF2B5EF4-FFF2-40B4-BE49-F238E27FC236}">
                <a16:creationId xmlns:a16="http://schemas.microsoft.com/office/drawing/2014/main" id="{3F62C943-A77D-336B-7763-4B83E7E4CDC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28600"/>
            <a:ext cx="11763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7">
            <a:extLst>
              <a:ext uri="{FF2B5EF4-FFF2-40B4-BE49-F238E27FC236}">
                <a16:creationId xmlns:a16="http://schemas.microsoft.com/office/drawing/2014/main" id="{13E5D3C3-3CAA-6E77-9AF7-311F0F4B12D0}"/>
              </a:ext>
            </a:extLst>
          </p:cNvPr>
          <p:cNvSpPr txBox="1">
            <a:spLocks noChangeArrowheads="1"/>
          </p:cNvSpPr>
          <p:nvPr/>
        </p:nvSpPr>
        <p:spPr bwMode="auto">
          <a:xfrm>
            <a:off x="1066800" y="6172200"/>
            <a:ext cx="73152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600" i="1" dirty="0">
                <a:latin typeface="Arial" panose="020B0604020202020204" pitchFamily="34" charset="0"/>
              </a:rPr>
              <a:t>The American with Disabilities Act of 1990</a:t>
            </a:r>
            <a:r>
              <a:rPr lang="en-US" altLang="en-US" sz="1600" dirty="0">
                <a:latin typeface="Arial" panose="020B0604020202020204" pitchFamily="34" charset="0"/>
              </a:rPr>
              <a:t> </a:t>
            </a:r>
            <a:r>
              <a:rPr lang="en-US" altLang="en-US" sz="1600" dirty="0">
                <a:latin typeface="Arial" panose="020B0604020202020204" pitchFamily="34" charset="0"/>
                <a:hlinkClick r:id="rId7"/>
              </a:rPr>
              <a:t>https://www.ada.gov/law-and-regs/</a:t>
            </a:r>
            <a:endParaRPr lang="en-US" altLang="en-US" sz="1600" dirty="0">
              <a:latin typeface="Arial" panose="020B0604020202020204" pitchFamily="34" charset="0"/>
            </a:endParaRPr>
          </a:p>
        </p:txBody>
      </p:sp>
      <p:sp>
        <p:nvSpPr>
          <p:cNvPr id="12296" name="Slide Number Placeholder 1">
            <a:extLst>
              <a:ext uri="{FF2B5EF4-FFF2-40B4-BE49-F238E27FC236}">
                <a16:creationId xmlns:a16="http://schemas.microsoft.com/office/drawing/2014/main" id="{E0A99D36-0D7F-91A6-268C-7CF69CE349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52599C4F-A8CF-4BD2-B11E-E8700517862B}" type="slidenum">
              <a:rPr lang="en-US" altLang="en-US" sz="1200">
                <a:solidFill>
                  <a:srgbClr val="898989"/>
                </a:solidFill>
              </a:rPr>
              <a:pPr>
                <a:spcBef>
                  <a:spcPct val="0"/>
                </a:spcBef>
                <a:buFontTx/>
                <a:buNone/>
              </a:pPr>
              <a:t>5</a:t>
            </a:fld>
            <a:endParaRPr lang="en-US" altLang="en-US" sz="1200" dirty="0">
              <a:solidFill>
                <a:srgbClr val="898989"/>
              </a:solidFill>
            </a:endParaRPr>
          </a:p>
        </p:txBody>
      </p:sp>
    </p:spTree>
  </p:cSld>
  <p:clrMapOvr>
    <a:masterClrMapping/>
  </p:clrMapOvr>
  <p:transition spd="slow" advTm="30371"/>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38" name="Object 2">
            <a:extLst>
              <a:ext uri="{FF2B5EF4-FFF2-40B4-BE49-F238E27FC236}">
                <a16:creationId xmlns:a16="http://schemas.microsoft.com/office/drawing/2014/main" id="{78992928-EDB7-2C94-7520-FF5318C711E0}"/>
              </a:ext>
            </a:extLst>
          </p:cNvPr>
          <p:cNvGraphicFramePr>
            <a:graphicFrameLocks noChangeAspect="1"/>
          </p:cNvGraphicFramePr>
          <p:nvPr/>
        </p:nvGraphicFramePr>
        <p:xfrm>
          <a:off x="1524000" y="1395413"/>
          <a:ext cx="6096000" cy="4067175"/>
        </p:xfrm>
        <a:graphic>
          <a:graphicData uri="http://schemas.openxmlformats.org/presentationml/2006/ole">
            <mc:AlternateContent xmlns:mc="http://schemas.openxmlformats.org/markup-compatibility/2006">
              <mc:Choice xmlns:v="urn:schemas-microsoft-com:vml" Requires="v">
                <p:oleObj name="Chart" r:id="rId3" imgW="6108700" imgH="4076700" progId="MSGraph.Chart.8">
                  <p:embed followColorScheme="full"/>
                </p:oleObj>
              </mc:Choice>
              <mc:Fallback>
                <p:oleObj name="Chart" r:id="rId3" imgW="6108700" imgH="4076700" progId="MSGraph.Chart.8">
                  <p:embed followColorScheme="full"/>
                  <p:pic>
                    <p:nvPicPr>
                      <p:cNvPr id="14338" name="Object 2">
                        <a:extLst>
                          <a:ext uri="{FF2B5EF4-FFF2-40B4-BE49-F238E27FC236}">
                            <a16:creationId xmlns:a16="http://schemas.microsoft.com/office/drawing/2014/main" id="{78992928-EDB7-2C94-7520-FF5318C711E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395413"/>
                        <a:ext cx="6096000" cy="406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4339" name="Rectangle 3">
            <a:extLst>
              <a:ext uri="{FF2B5EF4-FFF2-40B4-BE49-F238E27FC236}">
                <a16:creationId xmlns:a16="http://schemas.microsoft.com/office/drawing/2014/main" id="{D8414F1E-7FB8-B232-87A7-943FF8FB26DC}"/>
              </a:ext>
            </a:extLst>
          </p:cNvPr>
          <p:cNvSpPr>
            <a:spLocks noChangeArrowheads="1"/>
          </p:cNvSpPr>
          <p:nvPr/>
        </p:nvSpPr>
        <p:spPr bwMode="auto">
          <a:xfrm>
            <a:off x="152400" y="1143000"/>
            <a:ext cx="87630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dirty="0">
                <a:solidFill>
                  <a:srgbClr val="2408CC"/>
                </a:solidFill>
                <a:latin typeface="Arial" panose="020B0604020202020204" pitchFamily="34" charset="0"/>
              </a:rPr>
              <a:t>                </a:t>
            </a:r>
            <a:r>
              <a:rPr lang="en-US" altLang="en-US" b="1" dirty="0">
                <a:solidFill>
                  <a:srgbClr val="2408CC"/>
                </a:solidFill>
                <a:latin typeface="Arial" panose="020B0604020202020204" pitchFamily="34" charset="0"/>
              </a:rPr>
              <a:t>WHO’</a:t>
            </a:r>
            <a:r>
              <a:rPr lang="en-US" altLang="ja-JP" b="1" dirty="0">
                <a:solidFill>
                  <a:srgbClr val="2408CC"/>
                </a:solidFill>
                <a:latin typeface="Arial" panose="020B0604020202020204" pitchFamily="34" charset="0"/>
              </a:rPr>
              <a:t>s Definition of Disability</a:t>
            </a:r>
          </a:p>
          <a:p>
            <a:pPr eaLnBrk="1" hangingPunct="1">
              <a:spcBef>
                <a:spcPct val="0"/>
              </a:spcBef>
              <a:buFontTx/>
              <a:buNone/>
            </a:pPr>
            <a:endParaRPr lang="en-US" altLang="ja-JP" sz="2400" b="1" dirty="0">
              <a:solidFill>
                <a:srgbClr val="2408CC"/>
              </a:solidFill>
              <a:latin typeface="Arial" panose="020B0604020202020204" pitchFamily="34" charset="0"/>
            </a:endParaRPr>
          </a:p>
          <a:p>
            <a:pPr eaLnBrk="1" hangingPunct="1">
              <a:spcBef>
                <a:spcPct val="0"/>
              </a:spcBef>
              <a:buFontTx/>
              <a:buNone/>
            </a:pPr>
            <a:endParaRPr lang="en-US" altLang="en-US" sz="1000" b="1" dirty="0">
              <a:solidFill>
                <a:srgbClr val="2408CC"/>
              </a:solidFill>
              <a:latin typeface="Arial" panose="020B0604020202020204" pitchFamily="34" charset="0"/>
            </a:endParaRPr>
          </a:p>
          <a:p>
            <a:pPr eaLnBrk="1" hangingPunct="1">
              <a:spcBef>
                <a:spcPct val="0"/>
              </a:spcBef>
            </a:pPr>
            <a:r>
              <a:rPr lang="ja-JP" altLang="en-US" sz="2600" b="1" dirty="0">
                <a:solidFill>
                  <a:schemeClr val="accent1"/>
                </a:solidFill>
                <a:latin typeface="Arial" panose="020B0604020202020204" pitchFamily="34" charset="0"/>
              </a:rPr>
              <a:t>“</a:t>
            </a:r>
            <a:r>
              <a:rPr lang="en-US" altLang="ja-JP" sz="2600" b="1" dirty="0">
                <a:solidFill>
                  <a:schemeClr val="accent1"/>
                </a:solidFill>
                <a:latin typeface="Arial" panose="020B0604020202020204" pitchFamily="34" charset="0"/>
              </a:rPr>
              <a:t>Disability</a:t>
            </a:r>
            <a:r>
              <a:rPr lang="ja-JP" altLang="en-US" sz="2600" b="1" dirty="0">
                <a:solidFill>
                  <a:schemeClr val="accent1"/>
                </a:solidFill>
                <a:latin typeface="Arial" panose="020B0604020202020204" pitchFamily="34" charset="0"/>
              </a:rPr>
              <a:t>”</a:t>
            </a:r>
            <a:r>
              <a:rPr lang="en-US" altLang="ja-JP" sz="2600" b="1" dirty="0">
                <a:solidFill>
                  <a:schemeClr val="accent1"/>
                </a:solidFill>
                <a:latin typeface="Arial" panose="020B0604020202020204" pitchFamily="34" charset="0"/>
              </a:rPr>
              <a:t> - an umbrella term for impairments, activity limitations or participation restrictions </a:t>
            </a:r>
          </a:p>
          <a:p>
            <a:pPr eaLnBrk="1" hangingPunct="1">
              <a:spcBef>
                <a:spcPct val="0"/>
              </a:spcBef>
            </a:pPr>
            <a:endParaRPr lang="en-US" altLang="en-US" sz="2000" b="1" dirty="0">
              <a:solidFill>
                <a:schemeClr val="accent1"/>
              </a:solidFill>
              <a:latin typeface="Arial" panose="020B0604020202020204" pitchFamily="34" charset="0"/>
            </a:endParaRPr>
          </a:p>
          <a:p>
            <a:pPr eaLnBrk="1" hangingPunct="1">
              <a:spcBef>
                <a:spcPct val="0"/>
              </a:spcBef>
            </a:pPr>
            <a:r>
              <a:rPr lang="en-US" altLang="en-US" sz="2600" b="1" dirty="0">
                <a:solidFill>
                  <a:schemeClr val="accent1"/>
                </a:solidFill>
                <a:latin typeface="Arial" panose="020B0604020202020204" pitchFamily="34" charset="0"/>
              </a:rPr>
              <a:t>Focus moved away from </a:t>
            </a:r>
            <a:r>
              <a:rPr lang="ja-JP" altLang="en-US" sz="2600" b="1" dirty="0">
                <a:solidFill>
                  <a:schemeClr val="accent1"/>
                </a:solidFill>
                <a:latin typeface="Arial" panose="020B0604020202020204" pitchFamily="34" charset="0"/>
              </a:rPr>
              <a:t>“</a:t>
            </a:r>
            <a:r>
              <a:rPr lang="en-US" altLang="ja-JP" sz="2600" b="1" dirty="0">
                <a:solidFill>
                  <a:schemeClr val="accent1"/>
                </a:solidFill>
                <a:latin typeface="Arial" panose="020B0604020202020204" pitchFamily="34" charset="0"/>
              </a:rPr>
              <a:t>consequence of disease</a:t>
            </a:r>
            <a:r>
              <a:rPr lang="ja-JP" altLang="en-US" sz="2600" b="1" dirty="0">
                <a:solidFill>
                  <a:schemeClr val="accent1"/>
                </a:solidFill>
                <a:latin typeface="Arial" panose="020B0604020202020204" pitchFamily="34" charset="0"/>
              </a:rPr>
              <a:t>”</a:t>
            </a:r>
            <a:r>
              <a:rPr lang="en-US" altLang="ja-JP" sz="2600" b="1" dirty="0">
                <a:solidFill>
                  <a:schemeClr val="accent1"/>
                </a:solidFill>
                <a:latin typeface="Arial" panose="020B0604020202020204" pitchFamily="34" charset="0"/>
              </a:rPr>
              <a:t>   to one on health and factors that affect health </a:t>
            </a:r>
          </a:p>
          <a:p>
            <a:pPr eaLnBrk="1" hangingPunct="1">
              <a:spcBef>
                <a:spcPct val="0"/>
              </a:spcBef>
            </a:pPr>
            <a:endParaRPr lang="en-US" altLang="en-US" sz="2000" b="1" dirty="0">
              <a:solidFill>
                <a:schemeClr val="accent1"/>
              </a:solidFill>
              <a:latin typeface="Arial" panose="020B0604020202020204" pitchFamily="34" charset="0"/>
            </a:endParaRPr>
          </a:p>
          <a:p>
            <a:pPr eaLnBrk="1" hangingPunct="1">
              <a:spcBef>
                <a:spcPct val="0"/>
              </a:spcBef>
            </a:pPr>
            <a:r>
              <a:rPr lang="en-US" altLang="en-US" sz="2600" b="1" dirty="0">
                <a:solidFill>
                  <a:schemeClr val="accent1"/>
                </a:solidFill>
                <a:latin typeface="Arial" panose="020B0604020202020204" pitchFamily="34" charset="0"/>
              </a:rPr>
              <a:t>A person</a:t>
            </a:r>
            <a:r>
              <a:rPr lang="ja-JP" altLang="en-US" sz="2600" b="1" dirty="0">
                <a:solidFill>
                  <a:schemeClr val="accent1"/>
                </a:solidFill>
                <a:latin typeface="Arial" panose="020B0604020202020204" pitchFamily="34" charset="0"/>
              </a:rPr>
              <a:t>’</a:t>
            </a:r>
            <a:r>
              <a:rPr lang="en-US" altLang="ja-JP" sz="2600" b="1" dirty="0">
                <a:solidFill>
                  <a:schemeClr val="accent1"/>
                </a:solidFill>
                <a:latin typeface="Arial" panose="020B0604020202020204" pitchFamily="34" charset="0"/>
              </a:rPr>
              <a:t>s functioning / disability is a dynamic interaction between health conditions (diseases, disorders, injuries, etc.) and contextual factors (personal and environmental factors) that affect health. </a:t>
            </a:r>
            <a:endParaRPr lang="en-US" altLang="en-US" sz="2600" dirty="0">
              <a:solidFill>
                <a:schemeClr val="tx2"/>
              </a:solidFill>
              <a:latin typeface="Arial" panose="020B0604020202020204" pitchFamily="34" charset="0"/>
            </a:endParaRPr>
          </a:p>
        </p:txBody>
      </p:sp>
      <p:sp>
        <p:nvSpPr>
          <p:cNvPr id="14340" name="Text Box 4">
            <a:extLst>
              <a:ext uri="{FF2B5EF4-FFF2-40B4-BE49-F238E27FC236}">
                <a16:creationId xmlns:a16="http://schemas.microsoft.com/office/drawing/2014/main" id="{8AECA58E-01E6-0397-80F7-EF2A58C9457E}"/>
              </a:ext>
            </a:extLst>
          </p:cNvPr>
          <p:cNvSpPr txBox="1">
            <a:spLocks noChangeArrowheads="1"/>
          </p:cNvSpPr>
          <p:nvPr/>
        </p:nvSpPr>
        <p:spPr bwMode="auto">
          <a:xfrm>
            <a:off x="2286000" y="381000"/>
            <a:ext cx="42672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3600" b="1">
                <a:solidFill>
                  <a:srgbClr val="000000"/>
                </a:solidFill>
                <a:latin typeface="Arial" panose="020B0604020202020204" pitchFamily="34" charset="0"/>
              </a:rPr>
              <a:t>Disability Defined</a:t>
            </a:r>
          </a:p>
        </p:txBody>
      </p:sp>
      <p:pic>
        <p:nvPicPr>
          <p:cNvPr id="14341" name="Picture 5" descr="Villanova University College of Nursing logo">
            <a:extLst>
              <a:ext uri="{FF2B5EF4-FFF2-40B4-BE49-F238E27FC236}">
                <a16:creationId xmlns:a16="http://schemas.microsoft.com/office/drawing/2014/main" id="{016ADA98-9C20-D606-DCA6-2BD2A7DCF57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67600" y="228600"/>
            <a:ext cx="990600" cy="893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2" descr="Close-up of a wheelchair">
            <a:extLst>
              <a:ext uri="{FF2B5EF4-FFF2-40B4-BE49-F238E27FC236}">
                <a16:creationId xmlns:a16="http://schemas.microsoft.com/office/drawing/2014/main" id="{7AB048DA-EC53-8D27-F587-060CD2FF10E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228600"/>
            <a:ext cx="11763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3" name="Text Box 8">
            <a:extLst>
              <a:ext uri="{FF2B5EF4-FFF2-40B4-BE49-F238E27FC236}">
                <a16:creationId xmlns:a16="http://schemas.microsoft.com/office/drawing/2014/main" id="{364A7EF4-79B0-ECF6-6F88-820A677E5856}"/>
              </a:ext>
            </a:extLst>
          </p:cNvPr>
          <p:cNvSpPr txBox="1">
            <a:spLocks noChangeArrowheads="1"/>
          </p:cNvSpPr>
          <p:nvPr/>
        </p:nvSpPr>
        <p:spPr bwMode="auto">
          <a:xfrm>
            <a:off x="609600" y="6477000"/>
            <a:ext cx="7418388"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400">
                <a:solidFill>
                  <a:srgbClr val="000000"/>
                </a:solidFill>
                <a:latin typeface="Arial" panose="020B0604020202020204" pitchFamily="34" charset="0"/>
              </a:rPr>
              <a:t>WHO (2000). </a:t>
            </a:r>
            <a:r>
              <a:rPr lang="en-US" altLang="en-US" sz="1400" i="1">
                <a:solidFill>
                  <a:srgbClr val="000000"/>
                </a:solidFill>
                <a:latin typeface="Arial" panose="020B0604020202020204" pitchFamily="34" charset="0"/>
              </a:rPr>
              <a:t>International classification of functioning, disability and health.</a:t>
            </a:r>
            <a:r>
              <a:rPr lang="en-US" altLang="en-US" sz="1400">
                <a:solidFill>
                  <a:srgbClr val="000000"/>
                </a:solidFill>
                <a:latin typeface="Arial" panose="020B0604020202020204" pitchFamily="34" charset="0"/>
              </a:rPr>
              <a:t> WHO: Geneva. </a:t>
            </a:r>
          </a:p>
        </p:txBody>
      </p:sp>
      <p:sp>
        <p:nvSpPr>
          <p:cNvPr id="14344" name="Slide Number Placeholder 1">
            <a:extLst>
              <a:ext uri="{FF2B5EF4-FFF2-40B4-BE49-F238E27FC236}">
                <a16:creationId xmlns:a16="http://schemas.microsoft.com/office/drawing/2014/main" id="{4CD08D78-BB66-4564-2AF1-F336D4CD121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24E9F416-166E-4D7C-9005-F3073823BE4E}" type="slidenum">
              <a:rPr lang="en-US" altLang="en-US" sz="1200">
                <a:solidFill>
                  <a:srgbClr val="898989"/>
                </a:solidFill>
              </a:rPr>
              <a:pPr>
                <a:spcBef>
                  <a:spcPct val="0"/>
                </a:spcBef>
                <a:buFontTx/>
                <a:buNone/>
              </a:pPr>
              <a:t>6</a:t>
            </a:fld>
            <a:endParaRPr lang="en-US" altLang="en-US" sz="1200">
              <a:solidFill>
                <a:srgbClr val="898989"/>
              </a:solidFill>
            </a:endParaRPr>
          </a:p>
        </p:txBody>
      </p:sp>
    </p:spTree>
  </p:cSld>
  <p:clrMapOvr>
    <a:masterClrMapping/>
  </p:clrMapOvr>
  <p:transition spd="slow" advTm="4971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D62C44C5-FF93-C5DA-00F0-C468F90D6118}"/>
              </a:ext>
            </a:extLst>
          </p:cNvPr>
          <p:cNvSpPr txBox="1">
            <a:spLocks noChangeArrowheads="1"/>
          </p:cNvSpPr>
          <p:nvPr/>
        </p:nvSpPr>
        <p:spPr bwMode="auto">
          <a:xfrm>
            <a:off x="685800" y="838200"/>
            <a:ext cx="8153400" cy="106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b="1">
                <a:solidFill>
                  <a:srgbClr val="2408CC"/>
                </a:solidFill>
                <a:latin typeface="Arial" panose="020B0604020202020204" pitchFamily="34" charset="0"/>
              </a:rPr>
              <a:t>      International Council of Nurses </a:t>
            </a:r>
            <a:r>
              <a:rPr lang="en-US" altLang="en-US" sz="2800" b="1">
                <a:solidFill>
                  <a:srgbClr val="2408CC"/>
                </a:solidFill>
                <a:latin typeface="Arial" panose="020B0604020202020204" pitchFamily="34" charset="0"/>
              </a:rPr>
              <a:t>(ICN)</a:t>
            </a:r>
          </a:p>
        </p:txBody>
      </p:sp>
      <p:sp>
        <p:nvSpPr>
          <p:cNvPr id="16387" name="Text Box 3">
            <a:extLst>
              <a:ext uri="{FF2B5EF4-FFF2-40B4-BE49-F238E27FC236}">
                <a16:creationId xmlns:a16="http://schemas.microsoft.com/office/drawing/2014/main" id="{538A9BCF-F026-B0B9-E7B6-004370F55E57}"/>
              </a:ext>
            </a:extLst>
          </p:cNvPr>
          <p:cNvSpPr txBox="1">
            <a:spLocks noChangeArrowheads="1"/>
          </p:cNvSpPr>
          <p:nvPr/>
        </p:nvSpPr>
        <p:spPr bwMode="auto">
          <a:xfrm>
            <a:off x="452438" y="2209800"/>
            <a:ext cx="8610600" cy="4186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400" b="1" dirty="0">
                <a:solidFill>
                  <a:schemeClr val="accent1"/>
                </a:solidFill>
                <a:latin typeface="Arial" panose="020B0604020202020204" pitchFamily="34" charset="0"/>
              </a:rPr>
              <a:t>Disability: a physical, mental, sensory, or social </a:t>
            </a:r>
          </a:p>
          <a:p>
            <a:pPr eaLnBrk="1" hangingPunct="1">
              <a:spcBef>
                <a:spcPct val="0"/>
              </a:spcBef>
              <a:buFontTx/>
              <a:buNone/>
            </a:pPr>
            <a:r>
              <a:rPr lang="en-US" altLang="en-US" sz="2400" b="1" dirty="0">
                <a:solidFill>
                  <a:schemeClr val="accent1"/>
                </a:solidFill>
                <a:latin typeface="Arial" panose="020B0604020202020204" pitchFamily="34" charset="0"/>
              </a:rPr>
              <a:t>Impairment that, in the long term, adversely affects one’</a:t>
            </a:r>
            <a:r>
              <a:rPr lang="en-US" altLang="ja-JP" sz="2400" b="1" dirty="0">
                <a:solidFill>
                  <a:schemeClr val="accent1"/>
                </a:solidFill>
                <a:latin typeface="Arial" panose="020B0604020202020204" pitchFamily="34" charset="0"/>
              </a:rPr>
              <a:t>s </a:t>
            </a:r>
          </a:p>
          <a:p>
            <a:pPr eaLnBrk="1" hangingPunct="1">
              <a:spcBef>
                <a:spcPct val="0"/>
              </a:spcBef>
              <a:buFontTx/>
              <a:buNone/>
            </a:pPr>
            <a:r>
              <a:rPr lang="en-US" altLang="en-US" sz="2400" b="1" dirty="0">
                <a:solidFill>
                  <a:schemeClr val="accent1"/>
                </a:solidFill>
                <a:latin typeface="Arial" panose="020B0604020202020204" pitchFamily="34" charset="0"/>
              </a:rPr>
              <a:t>ability to carry out normal day-to-day activities </a:t>
            </a:r>
          </a:p>
          <a:p>
            <a:pPr eaLnBrk="1" hangingPunct="1">
              <a:spcBef>
                <a:spcPct val="0"/>
              </a:spcBef>
              <a:buFontTx/>
              <a:buNone/>
            </a:pPr>
            <a:endParaRPr lang="en-US" altLang="en-US" sz="2400" b="1" dirty="0">
              <a:solidFill>
                <a:schemeClr val="accent1"/>
              </a:solidFill>
              <a:latin typeface="Arial" panose="020B0604020202020204" pitchFamily="34" charset="0"/>
            </a:endParaRPr>
          </a:p>
          <a:p>
            <a:pPr eaLnBrk="1" hangingPunct="1">
              <a:spcBef>
                <a:spcPct val="0"/>
              </a:spcBef>
              <a:buFontTx/>
              <a:buNone/>
            </a:pPr>
            <a:r>
              <a:rPr lang="en-US" altLang="en-US" sz="2400" b="1" dirty="0">
                <a:solidFill>
                  <a:schemeClr val="accent1"/>
                </a:solidFill>
                <a:latin typeface="Arial" panose="020B0604020202020204" pitchFamily="34" charset="0"/>
              </a:rPr>
              <a:t>ICN supports programs designed to integrate PWD in all </a:t>
            </a:r>
          </a:p>
          <a:p>
            <a:pPr eaLnBrk="1" hangingPunct="1">
              <a:spcBef>
                <a:spcPct val="0"/>
              </a:spcBef>
              <a:buFontTx/>
              <a:buNone/>
            </a:pPr>
            <a:r>
              <a:rPr lang="en-US" altLang="en-US" sz="2400" b="1" dirty="0">
                <a:solidFill>
                  <a:schemeClr val="accent1"/>
                </a:solidFill>
                <a:latin typeface="Arial" panose="020B0604020202020204" pitchFamily="34" charset="0"/>
              </a:rPr>
              <a:t>aspects of daily life --- in the family, school, workplace </a:t>
            </a:r>
          </a:p>
          <a:p>
            <a:pPr eaLnBrk="1" hangingPunct="1">
              <a:spcBef>
                <a:spcPct val="0"/>
              </a:spcBef>
              <a:buFontTx/>
              <a:buNone/>
            </a:pPr>
            <a:r>
              <a:rPr lang="en-US" altLang="en-US" sz="2400" b="1" dirty="0">
                <a:solidFill>
                  <a:schemeClr val="accent1"/>
                </a:solidFill>
                <a:latin typeface="Arial" panose="020B0604020202020204" pitchFamily="34" charset="0"/>
              </a:rPr>
              <a:t>and community</a:t>
            </a:r>
          </a:p>
          <a:p>
            <a:pPr eaLnBrk="1" hangingPunct="1">
              <a:spcBef>
                <a:spcPct val="0"/>
              </a:spcBef>
              <a:buFontTx/>
              <a:buNone/>
            </a:pPr>
            <a:endParaRPr lang="en-US" altLang="en-US" sz="2400" b="1" dirty="0">
              <a:solidFill>
                <a:schemeClr val="accent1"/>
              </a:solidFill>
              <a:latin typeface="Arial" panose="020B0604020202020204" pitchFamily="34" charset="0"/>
            </a:endParaRPr>
          </a:p>
          <a:p>
            <a:pPr eaLnBrk="1" hangingPunct="1">
              <a:spcBef>
                <a:spcPct val="0"/>
              </a:spcBef>
              <a:buFontTx/>
              <a:buNone/>
            </a:pPr>
            <a:endParaRPr lang="en-US" altLang="en-US" sz="2000" b="1" dirty="0">
              <a:latin typeface="Arial" panose="020B0604020202020204" pitchFamily="34" charset="0"/>
            </a:endParaRPr>
          </a:p>
          <a:p>
            <a:pPr eaLnBrk="1" hangingPunct="1">
              <a:spcBef>
                <a:spcPct val="0"/>
              </a:spcBef>
              <a:buFontTx/>
              <a:buNone/>
            </a:pPr>
            <a:r>
              <a:rPr lang="en-US" altLang="en-US" sz="1800" b="1" i="1" dirty="0">
                <a:solidFill>
                  <a:srgbClr val="2408CC"/>
                </a:solidFill>
                <a:latin typeface="Arial" panose="020B0604020202020204" pitchFamily="34" charset="0"/>
              </a:rPr>
              <a:t>         ICN position statement: Prevention of disability and the care of </a:t>
            </a:r>
          </a:p>
          <a:p>
            <a:pPr eaLnBrk="1" hangingPunct="1">
              <a:spcBef>
                <a:spcPct val="0"/>
              </a:spcBef>
              <a:buFontTx/>
              <a:buNone/>
            </a:pPr>
            <a:r>
              <a:rPr lang="en-US" altLang="en-US" sz="1800" b="1" i="1" dirty="0">
                <a:solidFill>
                  <a:srgbClr val="2408CC"/>
                </a:solidFill>
                <a:latin typeface="Arial" panose="020B0604020202020204" pitchFamily="34" charset="0"/>
              </a:rPr>
              <a:t>		people with disabilities (2000, revised 2010)</a:t>
            </a:r>
          </a:p>
          <a:p>
            <a:pPr eaLnBrk="1" hangingPunct="1">
              <a:spcBef>
                <a:spcPct val="0"/>
              </a:spcBef>
              <a:buFontTx/>
              <a:buNone/>
            </a:pPr>
            <a:endParaRPr lang="en-US" altLang="en-US" sz="1800" b="1" i="1" dirty="0">
              <a:solidFill>
                <a:srgbClr val="2408CC"/>
              </a:solidFill>
              <a:latin typeface="Arial" panose="020B0604020202020204" pitchFamily="34" charset="0"/>
            </a:endParaRPr>
          </a:p>
        </p:txBody>
      </p:sp>
      <p:pic>
        <p:nvPicPr>
          <p:cNvPr id="16388" name="Picture 2" descr="Close-up of a wheelchair">
            <a:extLst>
              <a:ext uri="{FF2B5EF4-FFF2-40B4-BE49-F238E27FC236}">
                <a16:creationId xmlns:a16="http://schemas.microsoft.com/office/drawing/2014/main" id="{8D1D5E08-0107-04B8-60B6-A0E6EEB357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1763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6833667B-7098-C2A5-B9B4-0E500DF403D4}"/>
              </a:ext>
            </a:extLst>
          </p:cNvPr>
          <p:cNvSpPr txBox="1">
            <a:spLocks noChangeArrowheads="1"/>
          </p:cNvSpPr>
          <p:nvPr/>
        </p:nvSpPr>
        <p:spPr bwMode="auto">
          <a:xfrm>
            <a:off x="381000" y="381000"/>
            <a:ext cx="815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b="1">
                <a:solidFill>
                  <a:srgbClr val="2408CC"/>
                </a:solidFill>
                <a:latin typeface="Arial" panose="020B0604020202020204" pitchFamily="34" charset="0"/>
              </a:rPr>
              <a:t>International Council of Nurses </a:t>
            </a:r>
            <a:r>
              <a:rPr lang="en-US" altLang="en-US" sz="2800" b="1">
                <a:solidFill>
                  <a:srgbClr val="2408CC"/>
                </a:solidFill>
                <a:latin typeface="Arial" panose="020B0604020202020204" pitchFamily="34" charset="0"/>
              </a:rPr>
              <a:t>(ICN)</a:t>
            </a:r>
          </a:p>
        </p:txBody>
      </p:sp>
      <p:sp>
        <p:nvSpPr>
          <p:cNvPr id="17411" name="Text Box 3">
            <a:extLst>
              <a:ext uri="{FF2B5EF4-FFF2-40B4-BE49-F238E27FC236}">
                <a16:creationId xmlns:a16="http://schemas.microsoft.com/office/drawing/2014/main" id="{5E6EB5B4-3FB3-553E-9E0C-8CFAEE81E8B5}"/>
              </a:ext>
            </a:extLst>
          </p:cNvPr>
          <p:cNvSpPr txBox="1">
            <a:spLocks noChangeArrowheads="1"/>
          </p:cNvSpPr>
          <p:nvPr/>
        </p:nvSpPr>
        <p:spPr bwMode="auto">
          <a:xfrm>
            <a:off x="457200" y="1149350"/>
            <a:ext cx="8258175" cy="437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tabLst>
                <a:tab pos="233363" algn="l"/>
              </a:tabLst>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tabLst>
                <a:tab pos="233363" algn="l"/>
              </a:tabLst>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tabLst>
                <a:tab pos="233363" algn="l"/>
              </a:tabLst>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tabLst>
                <a:tab pos="233363" algn="l"/>
              </a:tabLst>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2800" b="1">
                <a:solidFill>
                  <a:schemeClr val="tx2"/>
                </a:solidFill>
                <a:latin typeface="Arial" panose="020B0604020202020204" pitchFamily="34" charset="0"/>
              </a:rPr>
              <a:t>ICN position statement:</a:t>
            </a:r>
          </a:p>
          <a:p>
            <a:pPr eaLnBrk="1" hangingPunct="1">
              <a:spcBef>
                <a:spcPct val="0"/>
              </a:spcBef>
              <a:buFontTx/>
              <a:buNone/>
            </a:pPr>
            <a:endParaRPr lang="en-US" altLang="en-US" sz="1200" b="1">
              <a:solidFill>
                <a:schemeClr val="tx2"/>
              </a:solidFill>
              <a:latin typeface="Arial" panose="020B0604020202020204" pitchFamily="34" charset="0"/>
            </a:endParaRPr>
          </a:p>
          <a:p>
            <a:pPr eaLnBrk="1" hangingPunct="1">
              <a:spcBef>
                <a:spcPct val="0"/>
              </a:spcBef>
              <a:buFontTx/>
              <a:buNone/>
            </a:pPr>
            <a:endParaRPr lang="en-US" altLang="en-US" sz="1600" b="1">
              <a:latin typeface="Arial" panose="020B0604020202020204" pitchFamily="34" charset="0"/>
            </a:endParaRPr>
          </a:p>
          <a:p>
            <a:pPr eaLnBrk="1" hangingPunct="1">
              <a:spcBef>
                <a:spcPct val="0"/>
              </a:spcBef>
              <a:buClr>
                <a:srgbClr val="D00435"/>
              </a:buClr>
              <a:buFont typeface="Wingdings" panose="05000000000000000000" pitchFamily="2" charset="2"/>
              <a:buChar char="§"/>
            </a:pPr>
            <a:r>
              <a:rPr lang="en-US" altLang="en-US" sz="2400">
                <a:latin typeface="Arial" panose="020B0604020202020204" pitchFamily="34" charset="0"/>
              </a:rPr>
              <a:t> </a:t>
            </a:r>
            <a:r>
              <a:rPr lang="en-US" altLang="en-US" sz="2200" b="1">
                <a:solidFill>
                  <a:schemeClr val="accent1"/>
                </a:solidFill>
                <a:latin typeface="Arial" panose="020B0604020202020204" pitchFamily="34" charset="0"/>
              </a:rPr>
              <a:t>…nurses are expected to have an understanding of the </a:t>
            </a:r>
          </a:p>
          <a:p>
            <a:pPr eaLnBrk="1" hangingPunct="1">
              <a:spcBef>
                <a:spcPct val="0"/>
              </a:spcBef>
              <a:buClr>
                <a:srgbClr val="D00435"/>
              </a:buClr>
              <a:buFont typeface="Wingdings" panose="05000000000000000000" pitchFamily="2" charset="2"/>
              <a:buNone/>
            </a:pPr>
            <a:r>
              <a:rPr lang="en-US" altLang="en-US" sz="2200" b="1">
                <a:solidFill>
                  <a:schemeClr val="accent1"/>
                </a:solidFill>
                <a:latin typeface="Arial" panose="020B0604020202020204" pitchFamily="34" charset="0"/>
              </a:rPr>
              <a:t>	particular problems faced by PWD and their families and</a:t>
            </a:r>
          </a:p>
          <a:p>
            <a:pPr eaLnBrk="1" hangingPunct="1">
              <a:spcBef>
                <a:spcPct val="0"/>
              </a:spcBef>
              <a:buClr>
                <a:srgbClr val="D00435"/>
              </a:buClr>
              <a:buFont typeface="Wingdings" panose="05000000000000000000" pitchFamily="2" charset="2"/>
              <a:buNone/>
            </a:pPr>
            <a:r>
              <a:rPr lang="en-US" altLang="en-US" sz="2200" b="1">
                <a:solidFill>
                  <a:schemeClr val="accent1"/>
                </a:solidFill>
                <a:latin typeface="Arial" panose="020B0604020202020204" pitchFamily="34" charset="0"/>
              </a:rPr>
              <a:t>	to have advocacy skills and a knowledge of programs and </a:t>
            </a:r>
          </a:p>
          <a:p>
            <a:pPr eaLnBrk="1" hangingPunct="1">
              <a:spcBef>
                <a:spcPct val="0"/>
              </a:spcBef>
              <a:buClr>
                <a:srgbClr val="D00435"/>
              </a:buClr>
              <a:buFont typeface="Wingdings" panose="05000000000000000000" pitchFamily="2" charset="2"/>
              <a:buNone/>
            </a:pPr>
            <a:r>
              <a:rPr lang="en-US" altLang="en-US" sz="2200" b="1">
                <a:solidFill>
                  <a:schemeClr val="accent1"/>
                </a:solidFill>
                <a:latin typeface="Arial" panose="020B0604020202020204" pitchFamily="34" charset="0"/>
              </a:rPr>
              <a:t>	resources in the community</a:t>
            </a:r>
          </a:p>
          <a:p>
            <a:pPr eaLnBrk="1" hangingPunct="1">
              <a:spcBef>
                <a:spcPct val="0"/>
              </a:spcBef>
              <a:buClr>
                <a:srgbClr val="D00435"/>
              </a:buClr>
              <a:buFont typeface="Wingdings" panose="05000000000000000000" pitchFamily="2" charset="2"/>
              <a:buNone/>
            </a:pPr>
            <a:endParaRPr lang="en-US" altLang="en-US" sz="2200" b="1">
              <a:solidFill>
                <a:schemeClr val="accent1"/>
              </a:solidFill>
              <a:latin typeface="Arial" panose="020B0604020202020204" pitchFamily="34" charset="0"/>
            </a:endParaRPr>
          </a:p>
          <a:p>
            <a:pPr eaLnBrk="1" hangingPunct="1">
              <a:spcBef>
                <a:spcPct val="0"/>
              </a:spcBef>
              <a:buClr>
                <a:srgbClr val="D00435"/>
              </a:buClr>
              <a:buFont typeface="Wingdings" panose="05000000000000000000" pitchFamily="2" charset="2"/>
              <a:buChar char="§"/>
            </a:pPr>
            <a:r>
              <a:rPr lang="en-US" altLang="en-US" sz="2200" b="1">
                <a:solidFill>
                  <a:schemeClr val="accent1"/>
                </a:solidFill>
                <a:latin typeface="Arial" panose="020B0604020202020204" pitchFamily="34" charset="0"/>
              </a:rPr>
              <a:t> …nurses are expected to assist, support and advocate for </a:t>
            </a:r>
          </a:p>
          <a:p>
            <a:pPr eaLnBrk="1" hangingPunct="1">
              <a:spcBef>
                <a:spcPct val="0"/>
              </a:spcBef>
              <a:buClr>
                <a:srgbClr val="D00435"/>
              </a:buClr>
              <a:buFontTx/>
              <a:buNone/>
            </a:pPr>
            <a:r>
              <a:rPr lang="en-US" altLang="en-US" sz="2200" b="1">
                <a:solidFill>
                  <a:schemeClr val="accent1"/>
                </a:solidFill>
                <a:latin typeface="Arial" panose="020B0604020202020204" pitchFamily="34" charset="0"/>
              </a:rPr>
              <a:t>	PWD and their families to access education, information </a:t>
            </a:r>
          </a:p>
          <a:p>
            <a:pPr eaLnBrk="1" hangingPunct="1">
              <a:spcBef>
                <a:spcPct val="0"/>
              </a:spcBef>
              <a:buClr>
                <a:srgbClr val="D00435"/>
              </a:buClr>
              <a:buFontTx/>
              <a:buNone/>
            </a:pPr>
            <a:r>
              <a:rPr lang="en-US" altLang="en-US" sz="2200" b="1">
                <a:solidFill>
                  <a:schemeClr val="accent1"/>
                </a:solidFill>
                <a:latin typeface="Arial" panose="020B0604020202020204" pitchFamily="34" charset="0"/>
              </a:rPr>
              <a:t>	and support services that allow them to lead fulfilling lives</a:t>
            </a:r>
          </a:p>
          <a:p>
            <a:pPr eaLnBrk="1" hangingPunct="1">
              <a:spcBef>
                <a:spcPct val="0"/>
              </a:spcBef>
              <a:buClr>
                <a:srgbClr val="D00435"/>
              </a:buClr>
              <a:buFont typeface="Wingdings" panose="05000000000000000000" pitchFamily="2" charset="2"/>
              <a:buNone/>
            </a:pPr>
            <a:endParaRPr lang="en-US" altLang="en-US" sz="2200" b="1">
              <a:solidFill>
                <a:schemeClr val="accent1"/>
              </a:solidFill>
              <a:latin typeface="Arial" panose="020B0604020202020204" pitchFamily="34" charset="0"/>
            </a:endParaRPr>
          </a:p>
          <a:p>
            <a:pPr eaLnBrk="1" hangingPunct="1">
              <a:spcBef>
                <a:spcPct val="0"/>
              </a:spcBef>
              <a:buFontTx/>
              <a:buNone/>
            </a:pPr>
            <a:endParaRPr lang="en-US" altLang="en-US" sz="2200" b="1">
              <a:solidFill>
                <a:schemeClr val="accent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488FA9CE-69B2-FC4E-EC60-548F1AB223A1}"/>
              </a:ext>
            </a:extLst>
          </p:cNvPr>
          <p:cNvSpPr txBox="1">
            <a:spLocks noChangeArrowheads="1"/>
          </p:cNvSpPr>
          <p:nvPr/>
        </p:nvSpPr>
        <p:spPr bwMode="auto">
          <a:xfrm>
            <a:off x="685800" y="838200"/>
            <a:ext cx="8153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FontTx/>
              <a:buNone/>
            </a:pPr>
            <a:r>
              <a:rPr lang="en-US" altLang="en-US" sz="3600" b="1">
                <a:solidFill>
                  <a:srgbClr val="2408CC"/>
                </a:solidFill>
                <a:latin typeface="Arial" panose="020B0604020202020204" pitchFamily="34" charset="0"/>
              </a:rPr>
              <a:t>      </a:t>
            </a:r>
            <a:r>
              <a:rPr lang="en-US" altLang="en-US" sz="3600" b="1">
                <a:solidFill>
                  <a:srgbClr val="000000"/>
                </a:solidFill>
                <a:latin typeface="Arial" panose="020B0604020202020204" pitchFamily="34" charset="0"/>
              </a:rPr>
              <a:t>Another View of Disability</a:t>
            </a:r>
          </a:p>
        </p:txBody>
      </p:sp>
      <p:sp>
        <p:nvSpPr>
          <p:cNvPr id="18435" name="Text Box 3">
            <a:extLst>
              <a:ext uri="{FF2B5EF4-FFF2-40B4-BE49-F238E27FC236}">
                <a16:creationId xmlns:a16="http://schemas.microsoft.com/office/drawing/2014/main" id="{99122F79-B484-7F7A-37F5-EBC3023CCC59}"/>
              </a:ext>
            </a:extLst>
          </p:cNvPr>
          <p:cNvSpPr txBox="1">
            <a:spLocks noChangeArrowheads="1"/>
          </p:cNvSpPr>
          <p:nvPr/>
        </p:nvSpPr>
        <p:spPr bwMode="auto">
          <a:xfrm>
            <a:off x="452438" y="2209800"/>
            <a:ext cx="8261350"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endParaRPr lang="en-US" altLang="en-US" sz="2800" b="1" dirty="0">
              <a:solidFill>
                <a:schemeClr val="accent1"/>
              </a:solidFill>
              <a:latin typeface="Arial" panose="020B0604020202020204" pitchFamily="34" charset="0"/>
            </a:endParaRPr>
          </a:p>
          <a:p>
            <a:pPr eaLnBrk="1" hangingPunct="1">
              <a:spcBef>
                <a:spcPct val="0"/>
              </a:spcBef>
              <a:buFontTx/>
              <a:buNone/>
            </a:pPr>
            <a:r>
              <a:rPr lang="ja-JP" altLang="en-US" sz="2800" b="1" dirty="0">
                <a:solidFill>
                  <a:schemeClr val="accent1"/>
                </a:solidFill>
                <a:latin typeface="Arial" panose="020B0604020202020204" pitchFamily="34" charset="0"/>
              </a:rPr>
              <a:t>“</a:t>
            </a:r>
            <a:r>
              <a:rPr lang="en-US" altLang="ja-JP" sz="2800" b="1" dirty="0">
                <a:solidFill>
                  <a:schemeClr val="accent1"/>
                </a:solidFill>
                <a:latin typeface="Arial" panose="020B0604020202020204" pitchFamily="34" charset="0"/>
              </a:rPr>
              <a:t>Disability is a universal experience that affects</a:t>
            </a:r>
          </a:p>
          <a:p>
            <a:pPr eaLnBrk="1" hangingPunct="1">
              <a:spcBef>
                <a:spcPct val="0"/>
              </a:spcBef>
              <a:buFontTx/>
              <a:buNone/>
            </a:pPr>
            <a:r>
              <a:rPr lang="en-US" altLang="en-US" sz="2800" b="1" dirty="0">
                <a:solidFill>
                  <a:schemeClr val="accent1"/>
                </a:solidFill>
                <a:latin typeface="Arial" panose="020B0604020202020204" pitchFamily="34" charset="0"/>
              </a:rPr>
              <a:t>nearly everyone without exception at sometime</a:t>
            </a:r>
          </a:p>
          <a:p>
            <a:pPr eaLnBrk="1" hangingPunct="1">
              <a:spcBef>
                <a:spcPct val="0"/>
              </a:spcBef>
              <a:buFontTx/>
              <a:buNone/>
            </a:pPr>
            <a:r>
              <a:rPr lang="en-US" altLang="en-US" sz="2800" b="1" dirty="0">
                <a:solidFill>
                  <a:schemeClr val="accent1"/>
                </a:solidFill>
                <a:latin typeface="Arial" panose="020B0604020202020204" pitchFamily="34" charset="0"/>
              </a:rPr>
              <a:t>in their lives.</a:t>
            </a:r>
            <a:r>
              <a:rPr lang="ja-JP" altLang="en-US" sz="2800" b="1" dirty="0">
                <a:solidFill>
                  <a:schemeClr val="accent1"/>
                </a:solidFill>
                <a:latin typeface="Arial" panose="020B0604020202020204" pitchFamily="34" charset="0"/>
              </a:rPr>
              <a:t>”</a:t>
            </a:r>
            <a:endParaRPr lang="en-US" altLang="ja-JP" sz="2800" b="1" dirty="0">
              <a:solidFill>
                <a:schemeClr val="accent1"/>
              </a:solidFill>
              <a:latin typeface="Arial" panose="020B0604020202020204" pitchFamily="34" charset="0"/>
            </a:endParaRPr>
          </a:p>
          <a:p>
            <a:pPr eaLnBrk="1" hangingPunct="1">
              <a:spcBef>
                <a:spcPct val="0"/>
              </a:spcBef>
              <a:buFontTx/>
              <a:buNone/>
            </a:pPr>
            <a:endParaRPr lang="en-US" altLang="en-US" sz="2800" b="1" dirty="0">
              <a:latin typeface="Arial" panose="020B0604020202020204" pitchFamily="34" charset="0"/>
            </a:endParaRPr>
          </a:p>
          <a:p>
            <a:pPr eaLnBrk="1" hangingPunct="1">
              <a:spcBef>
                <a:spcPct val="0"/>
              </a:spcBef>
              <a:buFontTx/>
              <a:buNone/>
            </a:pPr>
            <a:r>
              <a:rPr lang="en-US" altLang="en-US" sz="1600" dirty="0">
                <a:latin typeface="Arial" panose="020B0604020202020204" pitchFamily="34" charset="0"/>
              </a:rPr>
              <a:t>						Kirschner &amp; Curry (2009)</a:t>
            </a:r>
            <a:endParaRPr lang="en-US" altLang="en-US" sz="2800" b="1" dirty="0">
              <a:latin typeface="Arial" panose="020B0604020202020204" pitchFamily="34" charset="0"/>
            </a:endParaRPr>
          </a:p>
          <a:p>
            <a:pPr eaLnBrk="1" hangingPunct="1">
              <a:spcBef>
                <a:spcPct val="0"/>
              </a:spcBef>
              <a:buFontTx/>
              <a:buNone/>
            </a:pPr>
            <a:endParaRPr lang="en-US" altLang="en-US" sz="2800" b="1" i="1" dirty="0">
              <a:solidFill>
                <a:srgbClr val="2408CC"/>
              </a:solidFill>
              <a:latin typeface="Arial" panose="020B0604020202020204" pitchFamily="34" charset="0"/>
            </a:endParaRPr>
          </a:p>
        </p:txBody>
      </p:sp>
      <p:pic>
        <p:nvPicPr>
          <p:cNvPr id="18436" name="Picture 2" descr="Close-up of a wheelchair">
            <a:extLst>
              <a:ext uri="{FF2B5EF4-FFF2-40B4-BE49-F238E27FC236}">
                <a16:creationId xmlns:a16="http://schemas.microsoft.com/office/drawing/2014/main" id="{17A2873A-7BED-4867-C24E-76BFD36FBE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1176338"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7" name="Text Box 5">
            <a:extLst>
              <a:ext uri="{FF2B5EF4-FFF2-40B4-BE49-F238E27FC236}">
                <a16:creationId xmlns:a16="http://schemas.microsoft.com/office/drawing/2014/main" id="{AB3A9923-2A3D-C866-012E-629AFFF0EC1E}"/>
              </a:ext>
            </a:extLst>
          </p:cNvPr>
          <p:cNvSpPr txBox="1">
            <a:spLocks noChangeArrowheads="1"/>
          </p:cNvSpPr>
          <p:nvPr/>
        </p:nvSpPr>
        <p:spPr bwMode="auto">
          <a:xfrm>
            <a:off x="381000" y="5562600"/>
            <a:ext cx="8458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FontTx/>
              <a:buNone/>
            </a:pPr>
            <a:r>
              <a:rPr lang="en-US" altLang="en-US" sz="1600">
                <a:latin typeface="Arial" panose="020B0604020202020204" pitchFamily="34" charset="0"/>
              </a:rPr>
              <a:t>Kirschner, K. &amp; Curry, R. (2009). Educating health care professionals to care for patients      with Disabilities.  </a:t>
            </a:r>
            <a:r>
              <a:rPr lang="en-US" altLang="en-US" sz="1600" i="1">
                <a:latin typeface="Arial" panose="020B0604020202020204" pitchFamily="34" charset="0"/>
              </a:rPr>
              <a:t>Journal of the American Medical Association, 302</a:t>
            </a:r>
            <a:r>
              <a:rPr lang="en-US" altLang="en-US" sz="1600">
                <a:latin typeface="Arial" panose="020B0604020202020204" pitchFamily="34" charset="0"/>
              </a:rPr>
              <a:t>(12), 1334-1335.</a:t>
            </a:r>
            <a:r>
              <a:rPr lang="en-US" altLang="en-US" sz="1600" i="1">
                <a:latin typeface="Arial" panose="020B0604020202020204" pitchFamily="34" charset="0"/>
              </a:rPr>
              <a:t> </a:t>
            </a:r>
          </a:p>
        </p:txBody>
      </p:sp>
      <p:sp>
        <p:nvSpPr>
          <p:cNvPr id="18438" name="Slide Number Placeholder 1">
            <a:extLst>
              <a:ext uri="{FF2B5EF4-FFF2-40B4-BE49-F238E27FC236}">
                <a16:creationId xmlns:a16="http://schemas.microsoft.com/office/drawing/2014/main" id="{71B73548-2CEF-D7A1-34F0-7CD0812320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spcBef>
                <a:spcPct val="0"/>
              </a:spcBef>
              <a:buFontTx/>
              <a:buNone/>
            </a:pPr>
            <a:fld id="{BED32356-5BAB-4A2D-A106-8434BAE25527}" type="slidenum">
              <a:rPr lang="en-US" altLang="en-US" sz="1200">
                <a:solidFill>
                  <a:srgbClr val="898989"/>
                </a:solidFill>
              </a:rPr>
              <a:pPr>
                <a:spcBef>
                  <a:spcPct val="0"/>
                </a:spcBef>
                <a:buFontTx/>
                <a:buNone/>
              </a:pPr>
              <a:t>9</a:t>
            </a:fld>
            <a:endParaRPr lang="en-US" altLang="en-US" sz="1200">
              <a:solidFill>
                <a:srgbClr val="898989"/>
              </a:solidFill>
            </a:endParaRPr>
          </a:p>
        </p:txBody>
      </p:sp>
    </p:spTree>
  </p:cSld>
  <p:clrMapOvr>
    <a:masterClrMapping/>
  </p:clrMapOvr>
  <p:transition spd="slow" advTm="28238"/>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B84CCAAB2D8B94C9E80AEE0F968D4E3" ma:contentTypeVersion="11" ma:contentTypeDescription="Create a new document." ma:contentTypeScope="" ma:versionID="1b09345af05fd3cb32bb5730e874cd29">
  <xsd:schema xmlns:xsd="http://www.w3.org/2001/XMLSchema" xmlns:xs="http://www.w3.org/2001/XMLSchema" xmlns:p="http://schemas.microsoft.com/office/2006/metadata/properties" xmlns:ns2="115335aa-b14d-43fc-bc3f-f6c2eb8e2e98" targetNamespace="http://schemas.microsoft.com/office/2006/metadata/properties" ma:root="true" ma:fieldsID="64d1052a3fdebdc5c5d04819c7da4ff2" ns2:_="">
    <xsd:import namespace="115335aa-b14d-43fc-bc3f-f6c2eb8e2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5335aa-b14d-43fc-bc3f-f6c2eb8e2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383A30-F6D6-478D-8FBE-945634C63BBC}">
  <ds:schemaRefs>
    <ds:schemaRef ds:uri="http://schemas.microsoft.com/office/2006/metadata/longProperties"/>
  </ds:schemaRefs>
</ds:datastoreItem>
</file>

<file path=customXml/itemProps2.xml><?xml version="1.0" encoding="utf-8"?>
<ds:datastoreItem xmlns:ds="http://schemas.openxmlformats.org/officeDocument/2006/customXml" ds:itemID="{F78EBAB3-4E58-4E82-9FE8-767121D3DA52}">
  <ds:schemaRefs>
    <ds:schemaRef ds:uri="http://schemas.microsoft.com/sharepoint/v3/contenttype/forms"/>
  </ds:schemaRefs>
</ds:datastoreItem>
</file>

<file path=customXml/itemProps3.xml><?xml version="1.0" encoding="utf-8"?>
<ds:datastoreItem xmlns:ds="http://schemas.openxmlformats.org/officeDocument/2006/customXml" ds:itemID="{BAA22CA1-BB82-4428-BE1F-8F45385430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5335aa-b14d-43fc-bc3f-f6c2eb8e2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9130</TotalTime>
  <Words>2006</Words>
  <Application>Microsoft Office PowerPoint</Application>
  <PresentationFormat>On-screen Show (4:3)</PresentationFormat>
  <Paragraphs>261</Paragraphs>
  <Slides>23</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Calibri</vt:lpstr>
      <vt:lpstr>Wingdings</vt:lpstr>
      <vt:lpstr>Office Theme</vt:lpstr>
      <vt:lpstr>Chart</vt:lpstr>
      <vt:lpstr>PowerPoint Presentation</vt:lpstr>
      <vt:lpstr>  1)  Identify the rationale for integration of disability content/concepts in nursing education,   2)  Describe the factors leading to the increasing population of persons with disability,  3)  Define disability and identify the major categories of disability,  4)  Discuss models of disability that are empowering to persons with disability and those that are disempowering to people with disability.</vt:lpstr>
      <vt:lpstr>   5) Identify key research findings related to the quality of health care of persons with disability.  6)  Identify two federal agencies and professional organizations that have called for health care professions educators to improve the knowledge, skills and attitudes of health care professionals about caring for persons with disability.   7) Describe the role of the nursing profession and nursing education in the care of patients with disability  </vt:lpstr>
      <vt:lpstr>Prevalence of Disabilities </vt:lpstr>
      <vt:lpstr>PowerPoint Presentation</vt:lpstr>
      <vt:lpstr>PowerPoint Presentation</vt:lpstr>
      <vt:lpstr>PowerPoint Presentation</vt:lpstr>
      <vt:lpstr>PowerPoint Presentation</vt:lpstr>
      <vt:lpstr>PowerPoint Presentation</vt:lpstr>
      <vt:lpstr>Significance of Definitions and  Views of Disability</vt:lpstr>
      <vt:lpstr>Characteristics of Disabilities</vt:lpstr>
      <vt:lpstr>Characteristics of Disabilities…</vt:lpstr>
      <vt:lpstr>Characteristics of Disabilities…</vt:lpstr>
      <vt:lpstr>Common Research Findings Across Disciplines:</vt:lpstr>
      <vt:lpstr>Common Research Findings Across Disciplines: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vector>
  </TitlesOfParts>
  <LinksUpToDate>false</LinksUpToDate>
  <SharedDoc>false</SharedDoc>
  <HyperlinkBase>http://www1.villanova.edu/Villanova/studentlife/disabilityservices.html</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Communicating with People with Disabilities - Why Disability Matters</dc:title>
  <dc:creator>Villanova University College of Nursing</dc:creator>
  <cp:keywords>ACE.D</cp:keywords>
  <cp:lastModifiedBy>Andrea L. Browning</cp:lastModifiedBy>
  <cp:revision>293</cp:revision>
  <cp:lastPrinted>2015-07-13T19:52:50Z</cp:lastPrinted>
  <dcterms:created xsi:type="dcterms:W3CDTF">2006-08-16T00:00:00Z</dcterms:created>
  <dcterms:modified xsi:type="dcterms:W3CDTF">2023-06-27T20:14:03Z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India West</vt:lpwstr>
  </property>
  <property fmtid="{D5CDD505-2E9C-101B-9397-08002B2CF9AE}" pid="3" name="Order">
    <vt:lpwstr>100.000000000000</vt:lpwstr>
  </property>
  <property fmtid="{D5CDD505-2E9C-101B-9397-08002B2CF9AE}" pid="4" name="display_urn:schemas-microsoft-com:office:office#Author">
    <vt:lpwstr>S McWilliams</vt:lpwstr>
  </property>
</Properties>
</file>